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notesSlides/notesSlide1.xml" ContentType="application/vnd.openxmlformats-officedocument.presentationml.notesSlide+xml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CECEC"/>
          </a:solidFill>
        </a:fill>
      </a:tcStyle>
    </a:wholeTbl>
    <a:band2H>
      <a:tcTxStyle b="def" i="def"/>
      <a:tcStyle>
        <a:tcBdr/>
        <a:fill>
          <a:solidFill>
            <a:srgbClr val="F6F6F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6E6D1"/>
          </a:solidFill>
        </a:fill>
      </a:tcStyle>
    </a:wholeTbl>
    <a:band2H>
      <a:tcTxStyle b="def" i="def"/>
      <a:tcStyle>
        <a:tcBdr/>
        <a:fill>
          <a:solidFill>
            <a:srgbClr val="F3F3E9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9999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9999"/>
            </a:schemeClr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44216"/>
          <c:y val="0.0343296"/>
          <c:w val="0.848333"/>
          <c:h val="0.8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Probe Homogeniser</c:v>
                </c:pt>
              </c:strCache>
            </c:strRef>
          </c:tx>
          <c:spPr>
            <a:solidFill>
              <a:srgbClr val="BFBFB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mbri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16"/>
                <c:pt idx="0">
                  <c:v>15.563600</c:v>
                </c:pt>
                <c:pt idx="1">
                  <c:v>6.822400</c:v>
                </c:pt>
                <c:pt idx="2">
                  <c:v>27.502800</c:v>
                </c:pt>
                <c:pt idx="3">
                  <c:v>5.756400</c:v>
                </c:pt>
                <c:pt idx="4">
                  <c:v>45.624800</c:v>
                </c:pt>
                <c:pt idx="5">
                  <c:v>25.584000</c:v>
                </c:pt>
                <c:pt idx="6">
                  <c:v>5.116800</c:v>
                </c:pt>
                <c:pt idx="7">
                  <c:v>14.071200</c:v>
                </c:pt>
                <c:pt idx="8">
                  <c:v>70.995600</c:v>
                </c:pt>
                <c:pt idx="9">
                  <c:v>28.142400</c:v>
                </c:pt>
                <c:pt idx="10">
                  <c:v>22.599200</c:v>
                </c:pt>
                <c:pt idx="11">
                  <c:v>15.563600</c:v>
                </c:pt>
                <c:pt idx="12">
                  <c:v>317.454800</c:v>
                </c:pt>
                <c:pt idx="13">
                  <c:v>28.568800</c:v>
                </c:pt>
                <c:pt idx="14">
                  <c:v>86.346000</c:v>
                </c:pt>
                <c:pt idx="15">
                  <c:v>51.381200</c:v>
                </c:pt>
              </c:numLit>
            </c:plus>
            <c:minus>
              <c:numLit>
                <c:ptCount val="16"/>
                <c:pt idx="0">
                  <c:v>15.563600</c:v>
                </c:pt>
                <c:pt idx="1">
                  <c:v>6.822400</c:v>
                </c:pt>
                <c:pt idx="2">
                  <c:v>27.502800</c:v>
                </c:pt>
                <c:pt idx="3">
                  <c:v>5.756400</c:v>
                </c:pt>
                <c:pt idx="4">
                  <c:v>45.624800</c:v>
                </c:pt>
                <c:pt idx="5">
                  <c:v>25.584000</c:v>
                </c:pt>
                <c:pt idx="6">
                  <c:v>5.116800</c:v>
                </c:pt>
                <c:pt idx="7">
                  <c:v>14.071200</c:v>
                </c:pt>
                <c:pt idx="8">
                  <c:v>70.995600</c:v>
                </c:pt>
                <c:pt idx="9">
                  <c:v>28.142400</c:v>
                </c:pt>
                <c:pt idx="10">
                  <c:v>22.599200</c:v>
                </c:pt>
                <c:pt idx="11">
                  <c:v>15.563600</c:v>
                </c:pt>
                <c:pt idx="12">
                  <c:v>317.454800</c:v>
                </c:pt>
                <c:pt idx="13">
                  <c:v>28.568800</c:v>
                </c:pt>
                <c:pt idx="14">
                  <c:v>86.346000</c:v>
                </c:pt>
                <c:pt idx="15">
                  <c:v>51.381200</c:v>
                </c:pt>
              </c:numLit>
            </c:minus>
            <c:val val="0"/>
            <c:spPr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errBars>
          <c:cat>
            <c:strRef>
              <c:f>Sheet1!$A$2:$A$17</c:f>
              <c:strCache>
                <c:ptCount val="16"/>
                <c:pt idx="0">
                  <c:v>Albendazole</c:v>
                </c:pt>
                <c:pt idx="1">
                  <c:v>Albendazole-sulphoxide</c:v>
                </c:pt>
                <c:pt idx="2">
                  <c:v>Albendazole-sulphone</c:v>
                </c:pt>
                <c:pt idx="3">
                  <c:v>Albendazole-amino-sulphone</c:v>
                </c:pt>
                <c:pt idx="4">
                  <c:v>Fenbendazole</c:v>
                </c:pt>
                <c:pt idx="5">
                  <c:v>Oxfendazole</c:v>
                </c:pt>
                <c:pt idx="6">
                  <c:v>Fenbendazole-sulphone</c:v>
                </c:pt>
                <c:pt idx="7">
                  <c:v>Levamisole</c:v>
                </c:pt>
                <c:pt idx="8">
                  <c:v>Clorsulon</c:v>
                </c:pt>
                <c:pt idx="9">
                  <c:v>Oxyclozanide</c:v>
                </c:pt>
                <c:pt idx="10">
                  <c:v>Rafoxanide</c:v>
                </c:pt>
                <c:pt idx="11">
                  <c:v>Ivermectin B1a</c:v>
                </c:pt>
                <c:pt idx="12">
                  <c:v>Triclabendazole</c:v>
                </c:pt>
                <c:pt idx="13">
                  <c:v>Triclabendazole-sulphoxide</c:v>
                </c:pt>
                <c:pt idx="14">
                  <c:v>Triclabendazole-sulphone</c:v>
                </c:pt>
                <c:pt idx="15">
                  <c:v>Levamisole</c:v>
                </c:pt>
              </c:strCache>
            </c:strRef>
          </c:cat>
          <c:val>
            <c:numRef>
              <c:f>Sheet1!$B$2:$B$17</c:f>
              <c:numCache>
                <c:ptCount val="16"/>
                <c:pt idx="0">
                  <c:v>203.000000</c:v>
                </c:pt>
                <c:pt idx="1">
                  <c:v>107.000000</c:v>
                </c:pt>
                <c:pt idx="2">
                  <c:v>277.000000</c:v>
                </c:pt>
                <c:pt idx="3">
                  <c:v>153.000000</c:v>
                </c:pt>
                <c:pt idx="4">
                  <c:v>712.000000</c:v>
                </c:pt>
                <c:pt idx="5">
                  <c:v>149.000000</c:v>
                </c:pt>
                <c:pt idx="6">
                  <c:v>85.000000</c:v>
                </c:pt>
                <c:pt idx="7">
                  <c:v>149.000000</c:v>
                </c:pt>
                <c:pt idx="8">
                  <c:v>590.000000</c:v>
                </c:pt>
                <c:pt idx="9">
                  <c:v>132.000000</c:v>
                </c:pt>
                <c:pt idx="10">
                  <c:v>181.000000</c:v>
                </c:pt>
                <c:pt idx="11">
                  <c:v>167.000000</c:v>
                </c:pt>
                <c:pt idx="12">
                  <c:v>1954.000000</c:v>
                </c:pt>
                <c:pt idx="13">
                  <c:v>94.000000</c:v>
                </c:pt>
                <c:pt idx="14">
                  <c:v>651.000000</c:v>
                </c:pt>
                <c:pt idx="15">
                  <c:v>259.000000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Vibrational Shaker</c:v>
                </c:pt>
              </c:strCache>
            </c:strRef>
          </c:tx>
          <c:spPr>
            <a:solidFill>
              <a:schemeClr val="accent3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mbri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16"/>
                <c:pt idx="0">
                  <c:v>14.497600</c:v>
                </c:pt>
                <c:pt idx="1">
                  <c:v>16.416400</c:v>
                </c:pt>
                <c:pt idx="2">
                  <c:v>13.644800</c:v>
                </c:pt>
                <c:pt idx="3">
                  <c:v>11.512800</c:v>
                </c:pt>
                <c:pt idx="4">
                  <c:v>16.629600</c:v>
                </c:pt>
                <c:pt idx="5">
                  <c:v>27.076400</c:v>
                </c:pt>
                <c:pt idx="6">
                  <c:v>7.462000</c:v>
                </c:pt>
                <c:pt idx="7">
                  <c:v>4.903600</c:v>
                </c:pt>
                <c:pt idx="8">
                  <c:v>150.306000</c:v>
                </c:pt>
                <c:pt idx="9">
                  <c:v>10.233600</c:v>
                </c:pt>
                <c:pt idx="10">
                  <c:v>17.269200</c:v>
                </c:pt>
                <c:pt idx="11">
                  <c:v>41.147600</c:v>
                </c:pt>
                <c:pt idx="12">
                  <c:v>166.935600</c:v>
                </c:pt>
                <c:pt idx="13">
                  <c:v>20.680400</c:v>
                </c:pt>
                <c:pt idx="14">
                  <c:v>331.312800</c:v>
                </c:pt>
                <c:pt idx="15">
                  <c:v>23.665200</c:v>
                </c:pt>
              </c:numLit>
            </c:plus>
            <c:minus>
              <c:numLit>
                <c:ptCount val="16"/>
                <c:pt idx="0">
                  <c:v>14.497600</c:v>
                </c:pt>
                <c:pt idx="1">
                  <c:v>16.416400</c:v>
                </c:pt>
                <c:pt idx="2">
                  <c:v>13.644800</c:v>
                </c:pt>
                <c:pt idx="3">
                  <c:v>11.512800</c:v>
                </c:pt>
                <c:pt idx="4">
                  <c:v>16.629600</c:v>
                </c:pt>
                <c:pt idx="5">
                  <c:v>27.076400</c:v>
                </c:pt>
                <c:pt idx="6">
                  <c:v>7.462000</c:v>
                </c:pt>
                <c:pt idx="7">
                  <c:v>4.903600</c:v>
                </c:pt>
                <c:pt idx="8">
                  <c:v>150.306000</c:v>
                </c:pt>
                <c:pt idx="9">
                  <c:v>10.233600</c:v>
                </c:pt>
                <c:pt idx="10">
                  <c:v>17.269200</c:v>
                </c:pt>
                <c:pt idx="11">
                  <c:v>41.147600</c:v>
                </c:pt>
                <c:pt idx="12">
                  <c:v>166.935600</c:v>
                </c:pt>
                <c:pt idx="13">
                  <c:v>20.680400</c:v>
                </c:pt>
                <c:pt idx="14">
                  <c:v>331.312800</c:v>
                </c:pt>
                <c:pt idx="15">
                  <c:v>23.665200</c:v>
                </c:pt>
              </c:numLit>
            </c:minus>
            <c:val val="0"/>
            <c:spPr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errBars>
          <c:cat>
            <c:strRef>
              <c:f>Sheet1!$A$2:$A$17</c:f>
              <c:strCache>
                <c:ptCount val="16"/>
                <c:pt idx="0">
                  <c:v>Albendazole</c:v>
                </c:pt>
                <c:pt idx="1">
                  <c:v>Albendazole-sulphoxide</c:v>
                </c:pt>
                <c:pt idx="2">
                  <c:v>Albendazole-sulphone</c:v>
                </c:pt>
                <c:pt idx="3">
                  <c:v>Albendazole-amino-sulphone</c:v>
                </c:pt>
                <c:pt idx="4">
                  <c:v>Fenbendazole</c:v>
                </c:pt>
                <c:pt idx="5">
                  <c:v>Oxfendazole</c:v>
                </c:pt>
                <c:pt idx="6">
                  <c:v>Fenbendazole-sulphone</c:v>
                </c:pt>
                <c:pt idx="7">
                  <c:v>Levamisole</c:v>
                </c:pt>
                <c:pt idx="8">
                  <c:v>Clorsulon</c:v>
                </c:pt>
                <c:pt idx="9">
                  <c:v>Oxyclozanide</c:v>
                </c:pt>
                <c:pt idx="10">
                  <c:v>Rafoxanide</c:v>
                </c:pt>
                <c:pt idx="11">
                  <c:v>Ivermectin B1a</c:v>
                </c:pt>
                <c:pt idx="12">
                  <c:v>Triclabendazole</c:v>
                </c:pt>
                <c:pt idx="13">
                  <c:v>Triclabendazole-sulphoxide</c:v>
                </c:pt>
                <c:pt idx="14">
                  <c:v>Triclabendazole-sulphone</c:v>
                </c:pt>
                <c:pt idx="15">
                  <c:v>Levamisole</c:v>
                </c:pt>
              </c:strCache>
            </c:strRef>
          </c:cat>
          <c:val>
            <c:numRef>
              <c:f>Sheet1!$C$2:$C$17</c:f>
              <c:numCache>
                <c:ptCount val="16"/>
                <c:pt idx="0">
                  <c:v>200.000000</c:v>
                </c:pt>
                <c:pt idx="1">
                  <c:v>105.000000</c:v>
                </c:pt>
                <c:pt idx="2">
                  <c:v>286.000000</c:v>
                </c:pt>
                <c:pt idx="3">
                  <c:v>152.000000</c:v>
                </c:pt>
                <c:pt idx="4">
                  <c:v>668.000000</c:v>
                </c:pt>
                <c:pt idx="5">
                  <c:v>158.000000</c:v>
                </c:pt>
                <c:pt idx="6">
                  <c:v>84.000000</c:v>
                </c:pt>
                <c:pt idx="7">
                  <c:v>155.000000</c:v>
                </c:pt>
                <c:pt idx="8">
                  <c:v>608.000000</c:v>
                </c:pt>
                <c:pt idx="9">
                  <c:v>173.000000</c:v>
                </c:pt>
                <c:pt idx="10">
                  <c:v>174.000000</c:v>
                </c:pt>
                <c:pt idx="11">
                  <c:v>170.000000</c:v>
                </c:pt>
                <c:pt idx="12">
                  <c:v>1939.000000</c:v>
                </c:pt>
                <c:pt idx="13">
                  <c:v>84.000000</c:v>
                </c:pt>
                <c:pt idx="14">
                  <c:v>682.000000</c:v>
                </c:pt>
                <c:pt idx="15">
                  <c:v>257.000000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mbri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logBase val="10"/>
          <c:orientation val="minMax"/>
          <c:max val="2500"/>
          <c:min val="5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800" u="none">
                    <a:solidFill>
                      <a:srgbClr val="000000"/>
                    </a:solidFill>
                    <a:latin typeface="Cambria"/>
                  </a:defRPr>
                </a:pPr>
                <a:r>
                  <a:rPr b="1" i="0" strike="noStrike" sz="1800" u="none">
                    <a:solidFill>
                      <a:srgbClr val="000000"/>
                    </a:solidFill>
                    <a:latin typeface="Cambria"/>
                  </a:rPr>
                  <a:t>Concentration (ppb)</a:t>
                </a:r>
              </a:p>
            </c:rich>
          </c:tx>
          <c:layout/>
          <c:overlay val="1"/>
        </c:title>
        <c:numFmt formatCode="0" sourceLinked="0"/>
        <c:majorTickMark val="cross"/>
        <c:minorTickMark val="in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800" u="none">
                <a:solidFill>
                  <a:srgbClr val="000000"/>
                </a:solidFill>
                <a:latin typeface="Cambria"/>
              </a:defRPr>
            </a:pPr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8557"/>
          <c:y val="0.0188778"/>
          <c:w val="0.430254"/>
          <c:h val="0.18520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400" u="none">
              <a:solidFill>
                <a:srgbClr val="000000"/>
              </a:solidFill>
              <a:latin typeface="Cambri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28809"/>
          <c:y val="0.035389"/>
          <c:w val="0.86442"/>
          <c:h val="0.896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Probe Homogeniser</c:v>
                </c:pt>
              </c:strCache>
            </c:strRef>
          </c:tx>
          <c:spPr>
            <a:solidFill>
              <a:srgbClr val="BFBFB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mbri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16"/>
                <c:pt idx="0">
                  <c:v>7.462000</c:v>
                </c:pt>
                <c:pt idx="1">
                  <c:v>1.279200</c:v>
                </c:pt>
                <c:pt idx="2">
                  <c:v>4.050800</c:v>
                </c:pt>
                <c:pt idx="3">
                  <c:v>1.492400</c:v>
                </c:pt>
                <c:pt idx="4">
                  <c:v>22.599200</c:v>
                </c:pt>
                <c:pt idx="5">
                  <c:v>7.035600</c:v>
                </c:pt>
                <c:pt idx="6">
                  <c:v>11.726000</c:v>
                </c:pt>
                <c:pt idx="7">
                  <c:v>34.538400</c:v>
                </c:pt>
                <c:pt idx="8">
                  <c:v>2.345200</c:v>
                </c:pt>
                <c:pt idx="9">
                  <c:v>4.050800</c:v>
                </c:pt>
                <c:pt idx="10">
                  <c:v>1.492400</c:v>
                </c:pt>
                <c:pt idx="11">
                  <c:v>0.426400</c:v>
                </c:pt>
                <c:pt idx="12">
                  <c:v>8.954400</c:v>
                </c:pt>
                <c:pt idx="13">
                  <c:v>2.132000</c:v>
                </c:pt>
                <c:pt idx="14">
                  <c:v>15.776800</c:v>
                </c:pt>
                <c:pt idx="15">
                  <c:v>43.706000</c:v>
                </c:pt>
              </c:numLit>
            </c:plus>
            <c:minus>
              <c:numLit>
                <c:ptCount val="16"/>
                <c:pt idx="0">
                  <c:v>7.462000</c:v>
                </c:pt>
                <c:pt idx="1">
                  <c:v>1.279200</c:v>
                </c:pt>
                <c:pt idx="2">
                  <c:v>4.050800</c:v>
                </c:pt>
                <c:pt idx="3">
                  <c:v>1.492400</c:v>
                </c:pt>
                <c:pt idx="4">
                  <c:v>22.599200</c:v>
                </c:pt>
                <c:pt idx="5">
                  <c:v>7.035600</c:v>
                </c:pt>
                <c:pt idx="6">
                  <c:v>11.726000</c:v>
                </c:pt>
                <c:pt idx="7">
                  <c:v>34.538400</c:v>
                </c:pt>
                <c:pt idx="8">
                  <c:v>2.345200</c:v>
                </c:pt>
                <c:pt idx="9">
                  <c:v>4.050800</c:v>
                </c:pt>
                <c:pt idx="10">
                  <c:v>1.492400</c:v>
                </c:pt>
                <c:pt idx="11">
                  <c:v>0.426400</c:v>
                </c:pt>
                <c:pt idx="12">
                  <c:v>8.954400</c:v>
                </c:pt>
                <c:pt idx="13">
                  <c:v>2.132000</c:v>
                </c:pt>
                <c:pt idx="14">
                  <c:v>15.776800</c:v>
                </c:pt>
                <c:pt idx="15">
                  <c:v>43.706000</c:v>
                </c:pt>
              </c:numLit>
            </c:minus>
            <c:val val="0"/>
            <c:spPr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errBars>
          <c:cat>
            <c:strRef>
              <c:f>Sheet1!$B$1:$Q$1</c:f>
              <c:strCache>
                <c:ptCount val="16"/>
                <c:pt idx="0">
                  <c:v>Albendazole</c:v>
                </c:pt>
                <c:pt idx="1">
                  <c:v>Albendazole-sulphoxide</c:v>
                </c:pt>
                <c:pt idx="2">
                  <c:v>Albendazole-sulphone</c:v>
                </c:pt>
                <c:pt idx="3">
                  <c:v>Albendazole-amino-sulphone</c:v>
                </c:pt>
                <c:pt idx="4">
                  <c:v>Fenbendazole</c:v>
                </c:pt>
                <c:pt idx="5">
                  <c:v>Oxfendazole</c:v>
                </c:pt>
                <c:pt idx="6">
                  <c:v>Fenbendazole-sulphone</c:v>
                </c:pt>
                <c:pt idx="7">
                  <c:v>Levamisole</c:v>
                </c:pt>
                <c:pt idx="8">
                  <c:v>Clorsulon</c:v>
                </c:pt>
                <c:pt idx="9">
                  <c:v>Oxyclozanide</c:v>
                </c:pt>
                <c:pt idx="10">
                  <c:v>Rafoxanide</c:v>
                </c:pt>
                <c:pt idx="11">
                  <c:v>Ivermectin B1a</c:v>
                </c:pt>
                <c:pt idx="12">
                  <c:v>Triclabendazole</c:v>
                </c:pt>
                <c:pt idx="13">
                  <c:v>Triclabendazole-sulphoxide</c:v>
                </c:pt>
                <c:pt idx="14">
                  <c:v>Triclabendazole-sulphone</c:v>
                </c:pt>
                <c:pt idx="15">
                  <c:v>Levamisole</c:v>
                </c:pt>
              </c:strCache>
            </c:strRef>
          </c:cat>
          <c:val>
            <c:numRef>
              <c:f>Sheet1!$B$2:$Q$2</c:f>
              <c:numCache>
                <c:ptCount val="16"/>
                <c:pt idx="0">
                  <c:v>63.000000</c:v>
                </c:pt>
                <c:pt idx="1">
                  <c:v>10.000000</c:v>
                </c:pt>
                <c:pt idx="2">
                  <c:v>42.400000</c:v>
                </c:pt>
                <c:pt idx="3">
                  <c:v>24.100000</c:v>
                </c:pt>
                <c:pt idx="4">
                  <c:v>147.000000</c:v>
                </c:pt>
                <c:pt idx="5">
                  <c:v>46.600000</c:v>
                </c:pt>
                <c:pt idx="6">
                  <c:v>113.000000</c:v>
                </c:pt>
                <c:pt idx="7">
                  <c:v>315.000000</c:v>
                </c:pt>
                <c:pt idx="8">
                  <c:v>14.300000</c:v>
                </c:pt>
                <c:pt idx="9">
                  <c:v>32.800000</c:v>
                </c:pt>
                <c:pt idx="10">
                  <c:v>7.000000</c:v>
                </c:pt>
                <c:pt idx="11">
                  <c:v>3.000000</c:v>
                </c:pt>
                <c:pt idx="12">
                  <c:v>95.000000</c:v>
                </c:pt>
                <c:pt idx="13">
                  <c:v>13.100000</c:v>
                </c:pt>
                <c:pt idx="14">
                  <c:v>168.000000</c:v>
                </c:pt>
                <c:pt idx="15">
                  <c:v>273.000000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Vibrational Shaker</c:v>
                </c:pt>
              </c:strCache>
            </c:strRef>
          </c:tx>
          <c:spPr>
            <a:solidFill>
              <a:schemeClr val="accent3">
                <a:lumOff val="44000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mbri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16"/>
                <c:pt idx="0">
                  <c:v>2.345200</c:v>
                </c:pt>
                <c:pt idx="1">
                  <c:v>0.852800</c:v>
                </c:pt>
                <c:pt idx="2">
                  <c:v>1.492400</c:v>
                </c:pt>
                <c:pt idx="3">
                  <c:v>1.066000</c:v>
                </c:pt>
                <c:pt idx="4">
                  <c:v>26.010400</c:v>
                </c:pt>
                <c:pt idx="5">
                  <c:v>4.264000</c:v>
                </c:pt>
                <c:pt idx="6">
                  <c:v>23.452000</c:v>
                </c:pt>
                <c:pt idx="7">
                  <c:v>18.974800</c:v>
                </c:pt>
                <c:pt idx="8">
                  <c:v>1.066000</c:v>
                </c:pt>
                <c:pt idx="9">
                  <c:v>2.771600</c:v>
                </c:pt>
                <c:pt idx="10">
                  <c:v>0.852800</c:v>
                </c:pt>
                <c:pt idx="11">
                  <c:v>0.213200</c:v>
                </c:pt>
                <c:pt idx="12">
                  <c:v>5.969600</c:v>
                </c:pt>
                <c:pt idx="13">
                  <c:v>2.771600</c:v>
                </c:pt>
                <c:pt idx="14">
                  <c:v>11.086400</c:v>
                </c:pt>
                <c:pt idx="15">
                  <c:v>39.868400</c:v>
                </c:pt>
              </c:numLit>
            </c:plus>
            <c:minus>
              <c:numLit>
                <c:ptCount val="16"/>
                <c:pt idx="0">
                  <c:v>2.345200</c:v>
                </c:pt>
                <c:pt idx="1">
                  <c:v>0.852800</c:v>
                </c:pt>
                <c:pt idx="2">
                  <c:v>1.492400</c:v>
                </c:pt>
                <c:pt idx="3">
                  <c:v>1.066000</c:v>
                </c:pt>
                <c:pt idx="4">
                  <c:v>26.010400</c:v>
                </c:pt>
                <c:pt idx="5">
                  <c:v>4.264000</c:v>
                </c:pt>
                <c:pt idx="6">
                  <c:v>23.452000</c:v>
                </c:pt>
                <c:pt idx="7">
                  <c:v>18.974800</c:v>
                </c:pt>
                <c:pt idx="8">
                  <c:v>1.066000</c:v>
                </c:pt>
                <c:pt idx="9">
                  <c:v>2.771600</c:v>
                </c:pt>
                <c:pt idx="10">
                  <c:v>0.852800</c:v>
                </c:pt>
                <c:pt idx="11">
                  <c:v>0.213200</c:v>
                </c:pt>
                <c:pt idx="12">
                  <c:v>5.969600</c:v>
                </c:pt>
                <c:pt idx="13">
                  <c:v>2.771600</c:v>
                </c:pt>
                <c:pt idx="14">
                  <c:v>11.086400</c:v>
                </c:pt>
                <c:pt idx="15">
                  <c:v>39.868400</c:v>
                </c:pt>
              </c:numLit>
            </c:minus>
            <c:val val="0"/>
            <c:spPr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errBars>
          <c:cat>
            <c:strRef>
              <c:f>Sheet1!$B$1:$Q$1</c:f>
              <c:strCache>
                <c:ptCount val="16"/>
                <c:pt idx="0">
                  <c:v>Albendazole</c:v>
                </c:pt>
                <c:pt idx="1">
                  <c:v>Albendazole-sulphoxide</c:v>
                </c:pt>
                <c:pt idx="2">
                  <c:v>Albendazole-sulphone</c:v>
                </c:pt>
                <c:pt idx="3">
                  <c:v>Albendazole-amino-sulphone</c:v>
                </c:pt>
                <c:pt idx="4">
                  <c:v>Fenbendazole</c:v>
                </c:pt>
                <c:pt idx="5">
                  <c:v>Oxfendazole</c:v>
                </c:pt>
                <c:pt idx="6">
                  <c:v>Fenbendazole-sulphone</c:v>
                </c:pt>
                <c:pt idx="7">
                  <c:v>Levamisole</c:v>
                </c:pt>
                <c:pt idx="8">
                  <c:v>Clorsulon</c:v>
                </c:pt>
                <c:pt idx="9">
                  <c:v>Oxyclozanide</c:v>
                </c:pt>
                <c:pt idx="10">
                  <c:v>Rafoxanide</c:v>
                </c:pt>
                <c:pt idx="11">
                  <c:v>Ivermectin B1a</c:v>
                </c:pt>
                <c:pt idx="12">
                  <c:v>Triclabendazole</c:v>
                </c:pt>
                <c:pt idx="13">
                  <c:v>Triclabendazole-sulphoxide</c:v>
                </c:pt>
                <c:pt idx="14">
                  <c:v>Triclabendazole-sulphone</c:v>
                </c:pt>
                <c:pt idx="15">
                  <c:v>Levamisole</c:v>
                </c:pt>
              </c:strCache>
            </c:strRef>
          </c:cat>
          <c:val>
            <c:numRef>
              <c:f>Sheet1!$B$3:$Q$3</c:f>
              <c:numCache>
                <c:ptCount val="16"/>
                <c:pt idx="0">
                  <c:v>60.000000</c:v>
                </c:pt>
                <c:pt idx="1">
                  <c:v>9.400000</c:v>
                </c:pt>
                <c:pt idx="2">
                  <c:v>41.900000</c:v>
                </c:pt>
                <c:pt idx="3">
                  <c:v>21.500000</c:v>
                </c:pt>
                <c:pt idx="4">
                  <c:v>162.000000</c:v>
                </c:pt>
                <c:pt idx="5">
                  <c:v>43.500000</c:v>
                </c:pt>
                <c:pt idx="6">
                  <c:v>144.000000</c:v>
                </c:pt>
                <c:pt idx="7">
                  <c:v>322.000000</c:v>
                </c:pt>
                <c:pt idx="8">
                  <c:v>14.600000</c:v>
                </c:pt>
                <c:pt idx="9">
                  <c:v>32.500000</c:v>
                </c:pt>
                <c:pt idx="10">
                  <c:v>7.300000</c:v>
                </c:pt>
                <c:pt idx="11">
                  <c:v>2.900000</c:v>
                </c:pt>
                <c:pt idx="12">
                  <c:v>96.000000</c:v>
                </c:pt>
                <c:pt idx="13">
                  <c:v>14.300000</c:v>
                </c:pt>
                <c:pt idx="14">
                  <c:v>156.000000</c:v>
                </c:pt>
                <c:pt idx="15">
                  <c:v>258.000000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mbri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logBase val="10"/>
          <c:orientation val="minMax"/>
          <c:max val="700"/>
          <c:min val="1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800" u="none">
                    <a:solidFill>
                      <a:srgbClr val="000000"/>
                    </a:solidFill>
                    <a:latin typeface="Cambria"/>
                  </a:defRPr>
                </a:pPr>
                <a:r>
                  <a:rPr b="1" i="0" strike="noStrike" sz="1800" u="none">
                    <a:solidFill>
                      <a:srgbClr val="000000"/>
                    </a:solidFill>
                    <a:latin typeface="Cambria"/>
                  </a:rPr>
                  <a:t>Concentration (ppb)</a:t>
                </a:r>
              </a:p>
            </c:rich>
          </c:tx>
          <c:layout/>
          <c:overlay val="1"/>
        </c:title>
        <c:numFmt formatCode="0.#" sourceLinked="0"/>
        <c:majorTickMark val="cross"/>
        <c:minorTickMark val="in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800" u="none">
                <a:solidFill>
                  <a:srgbClr val="000000"/>
                </a:solidFill>
                <a:latin typeface="Cambria"/>
              </a:defRPr>
            </a:pPr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37118"/>
          <c:y val="0.0197733"/>
          <c:w val="0.386161"/>
          <c:h val="0.19014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400" u="none">
              <a:solidFill>
                <a:srgbClr val="000000"/>
              </a:solidFill>
              <a:latin typeface="Cambri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400" u="none">
                <a:solidFill>
                  <a:srgbClr val="595959"/>
                </a:solidFill>
                <a:latin typeface="Cambria"/>
              </a:defRPr>
            </a:pPr>
            <a:r>
              <a:rPr b="1" i="0" strike="noStrike" sz="1400" u="none">
                <a:solidFill>
                  <a:srgbClr val="595959"/>
                </a:solidFill>
                <a:latin typeface="Cambria"/>
              </a:rPr>
              <a:t>Anticoccidials from Muscle Tissue: Vibrational Shaking vs  Probe Homogenisation </a:t>
            </a:r>
          </a:p>
        </c:rich>
      </c:tx>
      <c:layout>
        <c:manualLayout>
          <c:xMode val="edge"/>
          <c:yMode val="edge"/>
          <c:x val="0.0919612"/>
          <c:y val="0"/>
          <c:w val="0.816078"/>
          <c:h val="0.0856799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453004"/>
          <c:y val="0.0856799"/>
          <c:w val="0.9497"/>
          <c:h val="0.841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Probe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mbri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1"/>
                <c:pt idx="0">
                  <c:v>1.000000</c:v>
                </c:pt>
              </c:numLit>
            </c:plus>
            <c:minus>
              <c:numLit>
                <c:ptCount val="1"/>
                <c:pt idx="0">
                  <c:v>1.000000</c:v>
                </c:pt>
              </c:numLit>
            </c:minus>
            <c:val val="0"/>
            <c:spPr>
              <a:noFill/>
              <a:ln w="9525" cap="flat">
                <a:solidFill>
                  <a:srgbClr val="595959"/>
                </a:solidFill>
                <a:prstDash val="solid"/>
                <a:round/>
              </a:ln>
              <a:effectLst/>
            </c:spPr>
          </c:errBars>
          <c:cat>
            <c:strRef>
              <c:f>Sheet1!$A$2:$A$24</c:f>
              <c:strCache>
                <c:ptCount val="23"/>
                <c:pt idx="0">
                  <c:v>Clopidol</c:v>
                </c:pt>
                <c:pt idx="1">
                  <c:v>Diaveridine</c:v>
                </c:pt>
                <c:pt idx="2">
                  <c:v>Aprinocid</c:v>
                </c:pt>
                <c:pt idx="3">
                  <c:v>Ethopabate</c:v>
                </c:pt>
                <c:pt idx="4">
                  <c:v>Robenidine</c:v>
                </c:pt>
                <c:pt idx="5">
                  <c:v>Tolt-So2</c:v>
                </c:pt>
                <c:pt idx="6">
                  <c:v>Nicarbazin</c:v>
                </c:pt>
                <c:pt idx="7">
                  <c:v>Nequinate</c:v>
                </c:pt>
                <c:pt idx="8">
                  <c:v>Tolt-So</c:v>
                </c:pt>
                <c:pt idx="9">
                  <c:v>Diclazuril</c:v>
                </c:pt>
                <c:pt idx="10">
                  <c:v>Tolt</c:v>
                </c:pt>
                <c:pt idx="11">
                  <c:v>Decoquinate</c:v>
                </c:pt>
                <c:pt idx="12">
                  <c:v>Semduramicin</c:v>
                </c:pt>
                <c:pt idx="13">
                  <c:v>Monensin</c:v>
                </c:pt>
                <c:pt idx="14">
                  <c:v>Lasalocid</c:v>
                </c:pt>
                <c:pt idx="15">
                  <c:v>Salinomycin</c:v>
                </c:pt>
                <c:pt idx="16">
                  <c:v>Laidlomycin</c:v>
                </c:pt>
                <c:pt idx="17">
                  <c:v>Maduramycin</c:v>
                </c:pt>
                <c:pt idx="18">
                  <c:v>Narasin</c:v>
                </c:pt>
                <c:pt idx="19">
                  <c:v>Cyromazine</c:v>
                </c:pt>
                <c:pt idx="20">
                  <c:v>Halofuginine</c:v>
                </c:pt>
                <c:pt idx="21">
                  <c:v>Amprolium</c:v>
                </c:pt>
                <c:pt idx="22">
                  <c:v>Imidocarb</c:v>
                </c:pt>
              </c:strCache>
            </c:strRef>
          </c:cat>
          <c:val>
            <c:numRef>
              <c:f>Sheet1!$B$2:$B$24</c:f>
              <c:numCache>
                <c:ptCount val="23"/>
                <c:pt idx="0">
                  <c:v>100.000000</c:v>
                </c:pt>
                <c:pt idx="1">
                  <c:v>100.000000</c:v>
                </c:pt>
                <c:pt idx="2">
                  <c:v>100.000000</c:v>
                </c:pt>
                <c:pt idx="3">
                  <c:v>100.000000</c:v>
                </c:pt>
                <c:pt idx="4">
                  <c:v>100.000000</c:v>
                </c:pt>
                <c:pt idx="5">
                  <c:v>100.000000</c:v>
                </c:pt>
                <c:pt idx="6">
                  <c:v>100.000000</c:v>
                </c:pt>
                <c:pt idx="7">
                  <c:v>100.000000</c:v>
                </c:pt>
                <c:pt idx="8">
                  <c:v>100.000000</c:v>
                </c:pt>
                <c:pt idx="9">
                  <c:v>100.000000</c:v>
                </c:pt>
                <c:pt idx="10">
                  <c:v>100.000000</c:v>
                </c:pt>
                <c:pt idx="11">
                  <c:v>100.000000</c:v>
                </c:pt>
                <c:pt idx="12">
                  <c:v>100.000000</c:v>
                </c:pt>
                <c:pt idx="13">
                  <c:v>100.000000</c:v>
                </c:pt>
                <c:pt idx="14">
                  <c:v>100.000000</c:v>
                </c:pt>
                <c:pt idx="15">
                  <c:v>100.000000</c:v>
                </c:pt>
                <c:pt idx="16">
                  <c:v>100.000000</c:v>
                </c:pt>
                <c:pt idx="17">
                  <c:v>100.000000</c:v>
                </c:pt>
                <c:pt idx="18">
                  <c:v>100.000000</c:v>
                </c:pt>
                <c:pt idx="19">
                  <c:v>100.000000</c:v>
                </c:pt>
                <c:pt idx="20">
                  <c:v>100.000000</c:v>
                </c:pt>
                <c:pt idx="21">
                  <c:v>100.000000</c:v>
                </c:pt>
                <c:pt idx="22">
                  <c:v>100.000000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Minimix (5 min)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mbri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3"/>
                <c:pt idx="0">
                  <c:v>5.242678</c:v>
                </c:pt>
                <c:pt idx="1">
                  <c:v>6.636497</c:v>
                </c:pt>
                <c:pt idx="2">
                  <c:v>3.465915</c:v>
                </c:pt>
                <c:pt idx="3">
                  <c:v>2.807106</c:v>
                </c:pt>
                <c:pt idx="4">
                  <c:v>16.574828</c:v>
                </c:pt>
                <c:pt idx="5">
                  <c:v>4.564955</c:v>
                </c:pt>
                <c:pt idx="6">
                  <c:v>6.442996</c:v>
                </c:pt>
                <c:pt idx="7">
                  <c:v>4.502958</c:v>
                </c:pt>
                <c:pt idx="8">
                  <c:v>4.116463</c:v>
                </c:pt>
                <c:pt idx="9">
                  <c:v>9.427253</c:v>
                </c:pt>
                <c:pt idx="10">
                  <c:v>3.041805</c:v>
                </c:pt>
                <c:pt idx="11">
                  <c:v>14.756770</c:v>
                </c:pt>
                <c:pt idx="12">
                  <c:v>14.731132</c:v>
                </c:pt>
                <c:pt idx="13">
                  <c:v>7.142562</c:v>
                </c:pt>
                <c:pt idx="14">
                  <c:v>30.470608</c:v>
                </c:pt>
                <c:pt idx="15">
                  <c:v>9.806608</c:v>
                </c:pt>
                <c:pt idx="16">
                  <c:v>13.428451</c:v>
                </c:pt>
                <c:pt idx="17">
                  <c:v>4.176731</c:v>
                </c:pt>
                <c:pt idx="18">
                  <c:v>10.309731</c:v>
                </c:pt>
                <c:pt idx="19">
                  <c:v>3.241231</c:v>
                </c:pt>
                <c:pt idx="20">
                  <c:v>10.682700</c:v>
                </c:pt>
                <c:pt idx="21">
                  <c:v>38.581329</c:v>
                </c:pt>
                <c:pt idx="22">
                  <c:v>6.077494</c:v>
                </c:pt>
              </c:numLit>
            </c:plus>
            <c:minus>
              <c:numLit>
                <c:ptCount val="23"/>
                <c:pt idx="0">
                  <c:v>5.242678</c:v>
                </c:pt>
                <c:pt idx="1">
                  <c:v>6.636497</c:v>
                </c:pt>
                <c:pt idx="2">
                  <c:v>3.465915</c:v>
                </c:pt>
                <c:pt idx="3">
                  <c:v>2.807106</c:v>
                </c:pt>
                <c:pt idx="4">
                  <c:v>16.574828</c:v>
                </c:pt>
                <c:pt idx="5">
                  <c:v>4.564955</c:v>
                </c:pt>
                <c:pt idx="6">
                  <c:v>6.442996</c:v>
                </c:pt>
                <c:pt idx="7">
                  <c:v>4.502958</c:v>
                </c:pt>
                <c:pt idx="8">
                  <c:v>4.116463</c:v>
                </c:pt>
                <c:pt idx="9">
                  <c:v>9.427253</c:v>
                </c:pt>
                <c:pt idx="10">
                  <c:v>3.041805</c:v>
                </c:pt>
                <c:pt idx="11">
                  <c:v>14.756770</c:v>
                </c:pt>
                <c:pt idx="12">
                  <c:v>14.731132</c:v>
                </c:pt>
                <c:pt idx="13">
                  <c:v>7.142562</c:v>
                </c:pt>
                <c:pt idx="14">
                  <c:v>30.470608</c:v>
                </c:pt>
                <c:pt idx="15">
                  <c:v>9.806608</c:v>
                </c:pt>
                <c:pt idx="16">
                  <c:v>13.428451</c:v>
                </c:pt>
                <c:pt idx="17">
                  <c:v>4.176731</c:v>
                </c:pt>
                <c:pt idx="18">
                  <c:v>10.309731</c:v>
                </c:pt>
                <c:pt idx="19">
                  <c:v>3.241231</c:v>
                </c:pt>
                <c:pt idx="20">
                  <c:v>10.682700</c:v>
                </c:pt>
                <c:pt idx="21">
                  <c:v>38.581329</c:v>
                </c:pt>
                <c:pt idx="22">
                  <c:v>6.077494</c:v>
                </c:pt>
              </c:numLit>
            </c:minus>
            <c:val val="0"/>
            <c:spPr>
              <a:noFill/>
              <a:ln w="9525" cap="flat">
                <a:solidFill>
                  <a:srgbClr val="595959"/>
                </a:solidFill>
                <a:prstDash val="solid"/>
                <a:round/>
              </a:ln>
              <a:effectLst/>
            </c:spPr>
          </c:errBars>
          <c:cat>
            <c:strRef>
              <c:f>Sheet1!$A$2:$A$24</c:f>
              <c:strCache>
                <c:ptCount val="23"/>
                <c:pt idx="0">
                  <c:v>Clopidol</c:v>
                </c:pt>
                <c:pt idx="1">
                  <c:v>Diaveridine</c:v>
                </c:pt>
                <c:pt idx="2">
                  <c:v>Aprinocid</c:v>
                </c:pt>
                <c:pt idx="3">
                  <c:v>Ethopabate</c:v>
                </c:pt>
                <c:pt idx="4">
                  <c:v>Robenidine</c:v>
                </c:pt>
                <c:pt idx="5">
                  <c:v>Tolt-So2</c:v>
                </c:pt>
                <c:pt idx="6">
                  <c:v>Nicarbazin</c:v>
                </c:pt>
                <c:pt idx="7">
                  <c:v>Nequinate</c:v>
                </c:pt>
                <c:pt idx="8">
                  <c:v>Tolt-So</c:v>
                </c:pt>
                <c:pt idx="9">
                  <c:v>Diclazuril</c:v>
                </c:pt>
                <c:pt idx="10">
                  <c:v>Tolt</c:v>
                </c:pt>
                <c:pt idx="11">
                  <c:v>Decoquinate</c:v>
                </c:pt>
                <c:pt idx="12">
                  <c:v>Semduramicin</c:v>
                </c:pt>
                <c:pt idx="13">
                  <c:v>Monensin</c:v>
                </c:pt>
                <c:pt idx="14">
                  <c:v>Lasalocid</c:v>
                </c:pt>
                <c:pt idx="15">
                  <c:v>Salinomycin</c:v>
                </c:pt>
                <c:pt idx="16">
                  <c:v>Laidlomycin</c:v>
                </c:pt>
                <c:pt idx="17">
                  <c:v>Maduramycin</c:v>
                </c:pt>
                <c:pt idx="18">
                  <c:v>Narasin</c:v>
                </c:pt>
                <c:pt idx="19">
                  <c:v>Cyromazine</c:v>
                </c:pt>
                <c:pt idx="20">
                  <c:v>Halofuginine</c:v>
                </c:pt>
                <c:pt idx="21">
                  <c:v>Amprolium</c:v>
                </c:pt>
                <c:pt idx="22">
                  <c:v>Imidocarb</c:v>
                </c:pt>
              </c:strCache>
            </c:strRef>
          </c:cat>
          <c:val>
            <c:numRef>
              <c:f>Sheet1!$C$2:$C$24</c:f>
              <c:numCache>
                <c:ptCount val="23"/>
                <c:pt idx="0">
                  <c:v>96.928669</c:v>
                </c:pt>
                <c:pt idx="1">
                  <c:v>95.932262</c:v>
                </c:pt>
                <c:pt idx="2">
                  <c:v>95.577596</c:v>
                </c:pt>
                <c:pt idx="3">
                  <c:v>95.664901</c:v>
                </c:pt>
                <c:pt idx="4">
                  <c:v>92.371494</c:v>
                </c:pt>
                <c:pt idx="5">
                  <c:v>96.352268</c:v>
                </c:pt>
                <c:pt idx="6">
                  <c:v>109.791952</c:v>
                </c:pt>
                <c:pt idx="7">
                  <c:v>99.599676</c:v>
                </c:pt>
                <c:pt idx="8">
                  <c:v>95.939735</c:v>
                </c:pt>
                <c:pt idx="9">
                  <c:v>99.750347</c:v>
                </c:pt>
                <c:pt idx="10">
                  <c:v>94.970399</c:v>
                </c:pt>
                <c:pt idx="11">
                  <c:v>118.169905</c:v>
                </c:pt>
                <c:pt idx="12">
                  <c:v>108.524036</c:v>
                </c:pt>
                <c:pt idx="13">
                  <c:v>90.657482</c:v>
                </c:pt>
                <c:pt idx="14">
                  <c:v>75.877950</c:v>
                </c:pt>
                <c:pt idx="15">
                  <c:v>80.472246</c:v>
                </c:pt>
                <c:pt idx="16">
                  <c:v>88.046701</c:v>
                </c:pt>
                <c:pt idx="17">
                  <c:v>83.058911</c:v>
                </c:pt>
                <c:pt idx="18">
                  <c:v>90.586835</c:v>
                </c:pt>
                <c:pt idx="19">
                  <c:v>101.650456</c:v>
                </c:pt>
                <c:pt idx="20">
                  <c:v>83.893846</c:v>
                </c:pt>
                <c:pt idx="21">
                  <c:v>131.314706</c:v>
                </c:pt>
                <c:pt idx="22">
                  <c:v>95.199156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Minimix (8 min)</c:v>
                </c:pt>
              </c:strCache>
            </c:strRef>
          </c:tx>
          <c:spPr>
            <a:solidFill>
              <a:srgbClr val="9BBB5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mbri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3"/>
                <c:pt idx="0">
                  <c:v>5.242678</c:v>
                </c:pt>
                <c:pt idx="1">
                  <c:v>6.636497</c:v>
                </c:pt>
                <c:pt idx="2">
                  <c:v>3.465915</c:v>
                </c:pt>
                <c:pt idx="3">
                  <c:v>2.807106</c:v>
                </c:pt>
                <c:pt idx="4">
                  <c:v>16.574828</c:v>
                </c:pt>
                <c:pt idx="5">
                  <c:v>4.564955</c:v>
                </c:pt>
                <c:pt idx="6">
                  <c:v>6.442996</c:v>
                </c:pt>
                <c:pt idx="7">
                  <c:v>4.502958</c:v>
                </c:pt>
                <c:pt idx="8">
                  <c:v>4.116463</c:v>
                </c:pt>
                <c:pt idx="9">
                  <c:v>9.427253</c:v>
                </c:pt>
                <c:pt idx="10">
                  <c:v>3.041805</c:v>
                </c:pt>
                <c:pt idx="11">
                  <c:v>14.756770</c:v>
                </c:pt>
                <c:pt idx="12">
                  <c:v>14.731132</c:v>
                </c:pt>
                <c:pt idx="13">
                  <c:v>7.142562</c:v>
                </c:pt>
                <c:pt idx="14">
                  <c:v>30.470608</c:v>
                </c:pt>
                <c:pt idx="15">
                  <c:v>9.806608</c:v>
                </c:pt>
                <c:pt idx="16">
                  <c:v>13.428451</c:v>
                </c:pt>
                <c:pt idx="17">
                  <c:v>4.176731</c:v>
                </c:pt>
                <c:pt idx="18">
                  <c:v>10.309731</c:v>
                </c:pt>
                <c:pt idx="19">
                  <c:v>3.241231</c:v>
                </c:pt>
                <c:pt idx="20">
                  <c:v>10.682700</c:v>
                </c:pt>
                <c:pt idx="21">
                  <c:v>38.581329</c:v>
                </c:pt>
                <c:pt idx="22">
                  <c:v>6.077494</c:v>
                </c:pt>
              </c:numLit>
            </c:plus>
            <c:minus>
              <c:numLit>
                <c:ptCount val="23"/>
                <c:pt idx="0">
                  <c:v>5.242678</c:v>
                </c:pt>
                <c:pt idx="1">
                  <c:v>6.636497</c:v>
                </c:pt>
                <c:pt idx="2">
                  <c:v>3.465915</c:v>
                </c:pt>
                <c:pt idx="3">
                  <c:v>2.807106</c:v>
                </c:pt>
                <c:pt idx="4">
                  <c:v>16.574828</c:v>
                </c:pt>
                <c:pt idx="5">
                  <c:v>4.564955</c:v>
                </c:pt>
                <c:pt idx="6">
                  <c:v>6.442996</c:v>
                </c:pt>
                <c:pt idx="7">
                  <c:v>4.502958</c:v>
                </c:pt>
                <c:pt idx="8">
                  <c:v>4.116463</c:v>
                </c:pt>
                <c:pt idx="9">
                  <c:v>9.427253</c:v>
                </c:pt>
                <c:pt idx="10">
                  <c:v>3.041805</c:v>
                </c:pt>
                <c:pt idx="11">
                  <c:v>14.756770</c:v>
                </c:pt>
                <c:pt idx="12">
                  <c:v>14.731132</c:v>
                </c:pt>
                <c:pt idx="13">
                  <c:v>7.142562</c:v>
                </c:pt>
                <c:pt idx="14">
                  <c:v>30.470608</c:v>
                </c:pt>
                <c:pt idx="15">
                  <c:v>9.806608</c:v>
                </c:pt>
                <c:pt idx="16">
                  <c:v>13.428451</c:v>
                </c:pt>
                <c:pt idx="17">
                  <c:v>4.176731</c:v>
                </c:pt>
                <c:pt idx="18">
                  <c:v>10.309731</c:v>
                </c:pt>
                <c:pt idx="19">
                  <c:v>3.241231</c:v>
                </c:pt>
                <c:pt idx="20">
                  <c:v>10.682700</c:v>
                </c:pt>
                <c:pt idx="21">
                  <c:v>38.581329</c:v>
                </c:pt>
                <c:pt idx="22">
                  <c:v>6.077494</c:v>
                </c:pt>
              </c:numLit>
            </c:minus>
            <c:val val="0"/>
            <c:spPr>
              <a:noFill/>
              <a:ln w="9525" cap="flat">
                <a:solidFill>
                  <a:srgbClr val="595959"/>
                </a:solidFill>
                <a:prstDash val="solid"/>
                <a:round/>
              </a:ln>
              <a:effectLst/>
            </c:spPr>
          </c:errBars>
          <c:cat>
            <c:strRef>
              <c:f>Sheet1!$A$2:$A$24</c:f>
              <c:strCache>
                <c:ptCount val="23"/>
                <c:pt idx="0">
                  <c:v>Clopidol</c:v>
                </c:pt>
                <c:pt idx="1">
                  <c:v>Diaveridine</c:v>
                </c:pt>
                <c:pt idx="2">
                  <c:v>Aprinocid</c:v>
                </c:pt>
                <c:pt idx="3">
                  <c:v>Ethopabate</c:v>
                </c:pt>
                <c:pt idx="4">
                  <c:v>Robenidine</c:v>
                </c:pt>
                <c:pt idx="5">
                  <c:v>Tolt-So2</c:v>
                </c:pt>
                <c:pt idx="6">
                  <c:v>Nicarbazin</c:v>
                </c:pt>
                <c:pt idx="7">
                  <c:v>Nequinate</c:v>
                </c:pt>
                <c:pt idx="8">
                  <c:v>Tolt-So</c:v>
                </c:pt>
                <c:pt idx="9">
                  <c:v>Diclazuril</c:v>
                </c:pt>
                <c:pt idx="10">
                  <c:v>Tolt</c:v>
                </c:pt>
                <c:pt idx="11">
                  <c:v>Decoquinate</c:v>
                </c:pt>
                <c:pt idx="12">
                  <c:v>Semduramicin</c:v>
                </c:pt>
                <c:pt idx="13">
                  <c:v>Monensin</c:v>
                </c:pt>
                <c:pt idx="14">
                  <c:v>Lasalocid</c:v>
                </c:pt>
                <c:pt idx="15">
                  <c:v>Salinomycin</c:v>
                </c:pt>
                <c:pt idx="16">
                  <c:v>Laidlomycin</c:v>
                </c:pt>
                <c:pt idx="17">
                  <c:v>Maduramycin</c:v>
                </c:pt>
                <c:pt idx="18">
                  <c:v>Narasin</c:v>
                </c:pt>
                <c:pt idx="19">
                  <c:v>Cyromazine</c:v>
                </c:pt>
                <c:pt idx="20">
                  <c:v>Halofuginine</c:v>
                </c:pt>
                <c:pt idx="21">
                  <c:v>Amprolium</c:v>
                </c:pt>
                <c:pt idx="22">
                  <c:v>Imidocarb</c:v>
                </c:pt>
              </c:strCache>
            </c:strRef>
          </c:cat>
          <c:val>
            <c:numRef>
              <c:f>Sheet1!$D$2:$D$24</c:f>
              <c:numCache>
                <c:ptCount val="23"/>
                <c:pt idx="0">
                  <c:v>98.112587</c:v>
                </c:pt>
                <c:pt idx="1">
                  <c:v>98.725065</c:v>
                </c:pt>
                <c:pt idx="2">
                  <c:v>95.306553</c:v>
                </c:pt>
                <c:pt idx="3">
                  <c:v>94.431286</c:v>
                </c:pt>
                <c:pt idx="4">
                  <c:v>91.347048</c:v>
                </c:pt>
                <c:pt idx="5">
                  <c:v>97.392155</c:v>
                </c:pt>
                <c:pt idx="6">
                  <c:v>104.919339</c:v>
                </c:pt>
                <c:pt idx="7">
                  <c:v>102.263851</c:v>
                </c:pt>
                <c:pt idx="8">
                  <c:v>95.305619</c:v>
                </c:pt>
                <c:pt idx="9">
                  <c:v>101.621003</c:v>
                </c:pt>
                <c:pt idx="10">
                  <c:v>95.011404</c:v>
                </c:pt>
                <c:pt idx="11">
                  <c:v>148.815414</c:v>
                </c:pt>
                <c:pt idx="12">
                  <c:v>136.462003</c:v>
                </c:pt>
                <c:pt idx="13">
                  <c:v>92.497698</c:v>
                </c:pt>
                <c:pt idx="14">
                  <c:v>85.243948</c:v>
                </c:pt>
                <c:pt idx="15">
                  <c:v>76.737728</c:v>
                </c:pt>
                <c:pt idx="16">
                  <c:v>93.377332</c:v>
                </c:pt>
                <c:pt idx="17">
                  <c:v>80.413023</c:v>
                </c:pt>
                <c:pt idx="18">
                  <c:v>87.140870</c:v>
                </c:pt>
                <c:pt idx="19">
                  <c:v>106.587217</c:v>
                </c:pt>
                <c:pt idx="20">
                  <c:v>110.731178</c:v>
                </c:pt>
                <c:pt idx="21">
                  <c:v>182.934861</c:v>
                </c:pt>
                <c:pt idx="22">
                  <c:v>97.528835</c:v>
                </c:pt>
              </c:numCache>
            </c:numRef>
          </c:val>
        </c:ser>
        <c:gapWidth val="219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59595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595959"/>
                </a:solidFill>
                <a:latin typeface="Cambri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20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12700" cap="flat">
            <a:solidFill>
              <a:srgbClr val="59595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mbria"/>
              </a:defRPr>
            </a:pPr>
          </a:p>
        </c:txPr>
        <c:crossAx val="2094734552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07736"/>
          <c:y val="0.194604"/>
          <c:w val="0.733183"/>
          <c:h val="0.0624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1" i="0" strike="noStrike" sz="1200" u="none">
              <a:solidFill>
                <a:srgbClr val="595959"/>
              </a:solidFill>
              <a:latin typeface="Cambria"/>
            </a:defRPr>
          </a:pPr>
        </a:p>
      </c:txPr>
    </c:legend>
    <c:plotVisOnly val="1"/>
    <c:dispBlanksAs val="gap"/>
  </c:chart>
  <c:spPr>
    <a:solidFill>
      <a:schemeClr val="accent3">
        <a:lumOff val="44000"/>
      </a:schemeClr>
    </a:solidFill>
    <a:ln w="12700" cap="flat">
      <a:solidFill>
        <a:schemeClr val="accent1">
          <a:lumOff val="5000"/>
        </a:schemeClr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this I would show four rack for muscle and liver both with and without.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hape 3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this I would show four rack for muscle and liver both with and without.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this I would show four rack for muscle and liver both with and without.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7"/>
          <p:cNvSpPr/>
          <p:nvPr/>
        </p:nvSpPr>
        <p:spPr>
          <a:xfrm>
            <a:off x="490538" y="5976937"/>
            <a:ext cx="8043862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Line 18"/>
          <p:cNvSpPr/>
          <p:nvPr/>
        </p:nvSpPr>
        <p:spPr>
          <a:xfrm>
            <a:off x="533399" y="1077912"/>
            <a:ext cx="804386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Text Box 20"/>
          <p:cNvSpPr txBox="1"/>
          <p:nvPr/>
        </p:nvSpPr>
        <p:spPr>
          <a:xfrm>
            <a:off x="5086350" y="6248400"/>
            <a:ext cx="3806825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757237">
              <a:defRPr i="1" sz="1200">
                <a:latin typeface="+mn-lt"/>
                <a:ea typeface="+mn-ea"/>
                <a:cs typeface="+mn-cs"/>
                <a:sym typeface="Arial"/>
              </a:defRPr>
            </a:pPr>
            <a:r>
              <a:t>FHRI General Assembly</a:t>
            </a:r>
          </a:p>
          <a:p>
            <a:pPr algn="r" defTabSz="757237">
              <a:defRPr i="1" sz="1200">
                <a:latin typeface="+mn-lt"/>
                <a:ea typeface="+mn-ea"/>
                <a:cs typeface="+mn-cs"/>
                <a:sym typeface="Arial"/>
              </a:defRPr>
            </a:pPr>
            <a:r>
              <a:t>03-09-2010</a:t>
            </a:r>
          </a:p>
        </p:txBody>
      </p:sp>
      <p:sp>
        <p:nvSpPr>
          <p:cNvPr id="14" name="Text Box 21"/>
          <p:cNvSpPr txBox="1"/>
          <p:nvPr/>
        </p:nvSpPr>
        <p:spPr>
          <a:xfrm>
            <a:off x="3924299" y="6092825"/>
            <a:ext cx="1919290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757237"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Information:</a:t>
            </a:r>
          </a:p>
          <a:p>
            <a:pPr algn="ctr" defTabSz="757237">
              <a:defRPr sz="1000">
                <a:latin typeface="+mn-lt"/>
                <a:ea typeface="+mn-ea"/>
                <a:cs typeface="+mn-cs"/>
                <a:sym typeface="Arial"/>
              </a:defRPr>
            </a:pPr>
            <a:r>
              <a:t>mary.moloney@teagasc.ie</a:t>
            </a:r>
          </a:p>
        </p:txBody>
      </p:sp>
      <p:pic>
        <p:nvPicPr>
          <p:cNvPr id="15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6018212"/>
            <a:ext cx="1646239" cy="80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24" descr="Picture 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5589" cy="685958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/>
          <p:nvPr>
            <p:ph type="title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371600" y="3962400"/>
            <a:ext cx="6858000" cy="1600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xfrm>
            <a:off x="685800" y="1219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CC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■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64930" marR="0" indent="-3077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■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92695" marR="0" indent="-27829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■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▪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6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"/>
          <p:cNvSpPr txBox="1"/>
          <p:nvPr/>
        </p:nvSpPr>
        <p:spPr>
          <a:xfrm>
            <a:off x="206549" y="1916246"/>
            <a:ext cx="8640961" cy="360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Improving the throughput of veterinary drug residue analysis using vibrational shaking technology</a:t>
            </a:r>
          </a:p>
          <a:p>
            <a:pPr>
              <a:defRPr sz="24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Dr Martin Danaher</a:t>
            </a:r>
            <a:endParaRPr sz="2400">
              <a:latin typeface="+mn-lt"/>
              <a:ea typeface="+mn-ea"/>
              <a:cs typeface="+mn-cs"/>
              <a:sym typeface="Arial"/>
            </a:endParaRPr>
          </a:p>
          <a:p>
            <a:pPr>
              <a:defRPr sz="2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Food Safety Department,</a:t>
            </a:r>
            <a:endParaRPr sz="2400">
              <a:latin typeface="+mn-lt"/>
              <a:ea typeface="+mn-ea"/>
              <a:cs typeface="+mn-cs"/>
              <a:sym typeface="Arial"/>
            </a:endParaRPr>
          </a:p>
          <a:p>
            <a:pPr>
              <a:defRPr sz="2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Teagasc Food Research Centre, Ashtown, Dublin, Ireland.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196" y="235239"/>
            <a:ext cx="990601" cy="1646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14166" t="9337" r="15278" b="6629"/>
          <a:stretch>
            <a:fillRect/>
          </a:stretch>
        </p:blipFill>
        <p:spPr>
          <a:xfrm>
            <a:off x="5908233" y="402109"/>
            <a:ext cx="3056256" cy="1082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521208">
              <a:defRPr b="1" sz="2508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QuEChERS Extraction </a:t>
            </a:r>
          </a:p>
        </p:txBody>
      </p:sp>
      <p:pic>
        <p:nvPicPr>
          <p:cNvPr id="107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27496" t="24995" r="0" b="0"/>
          <a:stretch>
            <a:fillRect/>
          </a:stretch>
        </p:blipFill>
        <p:spPr>
          <a:xfrm>
            <a:off x="35495" y="918548"/>
            <a:ext cx="2492191" cy="1934388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108" name="Bent-Up Arrow 40"/>
          <p:cNvSpPr/>
          <p:nvPr/>
        </p:nvSpPr>
        <p:spPr>
          <a:xfrm rot="5400000">
            <a:off x="1535615" y="2877968"/>
            <a:ext cx="1315343" cy="1260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13840" y="16200"/>
                </a:lnTo>
                <a:lnTo>
                  <a:pt x="13840" y="5400"/>
                </a:lnTo>
                <a:lnTo>
                  <a:pt x="11253" y="5400"/>
                </a:lnTo>
                <a:lnTo>
                  <a:pt x="16427" y="0"/>
                </a:lnTo>
                <a:lnTo>
                  <a:pt x="21600" y="5400"/>
                </a:lnTo>
                <a:lnTo>
                  <a:pt x="19013" y="5400"/>
                </a:lnTo>
                <a:lnTo>
                  <a:pt x="1901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90000"/>
          </a:solidFill>
          <a:ln w="25400">
            <a:solidFill>
              <a:srgbClr val="959595"/>
            </a:solidFill>
          </a:ln>
        </p:spPr>
        <p:txBody>
          <a:bodyPr lIns="45719" rIns="45719" anchor="ctr"/>
          <a:lstStyle/>
          <a:p>
            <a:pPr algn="ctr">
              <a:defRPr sz="2000"/>
            </a:pPr>
          </a:p>
        </p:txBody>
      </p:sp>
      <p:sp>
        <p:nvSpPr>
          <p:cNvPr id="109" name="Bent-Up Arrow 42"/>
          <p:cNvSpPr/>
          <p:nvPr/>
        </p:nvSpPr>
        <p:spPr>
          <a:xfrm rot="5400000">
            <a:off x="3850235" y="4849667"/>
            <a:ext cx="1315342" cy="1260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13840" y="16200"/>
                </a:lnTo>
                <a:lnTo>
                  <a:pt x="13840" y="5400"/>
                </a:lnTo>
                <a:lnTo>
                  <a:pt x="11253" y="5400"/>
                </a:lnTo>
                <a:lnTo>
                  <a:pt x="16427" y="0"/>
                </a:lnTo>
                <a:lnTo>
                  <a:pt x="21600" y="5400"/>
                </a:lnTo>
                <a:lnTo>
                  <a:pt x="19013" y="5400"/>
                </a:lnTo>
                <a:lnTo>
                  <a:pt x="1901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90000"/>
          </a:solidFill>
          <a:ln w="25400">
            <a:solidFill>
              <a:srgbClr val="959595"/>
            </a:solidFill>
          </a:ln>
        </p:spPr>
        <p:txBody>
          <a:bodyPr lIns="45719" rIns="45719" anchor="ctr"/>
          <a:lstStyle/>
          <a:p>
            <a:pPr algn="ctr">
              <a:defRPr sz="2000"/>
            </a:pPr>
          </a:p>
        </p:txBody>
      </p:sp>
      <p:sp>
        <p:nvSpPr>
          <p:cNvPr id="110" name="TextBox 44"/>
          <p:cNvSpPr txBox="1"/>
          <p:nvPr/>
        </p:nvSpPr>
        <p:spPr>
          <a:xfrm>
            <a:off x="2627783" y="954227"/>
            <a:ext cx="5854177" cy="191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Probe homogenisation (30 sec).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Clean probe (60 sec).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Total time = 54 min (for 36 samples).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1" name="TextBox 45"/>
          <p:cNvSpPr txBox="1"/>
          <p:nvPr/>
        </p:nvSpPr>
        <p:spPr>
          <a:xfrm>
            <a:off x="5076056" y="2867451"/>
            <a:ext cx="4320481" cy="154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Add salts.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Shake samples (60 sec).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Total time = 6 min.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3356" y="3166180"/>
            <a:ext cx="2207849" cy="16558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7377" t="22514" r="47721" b="7104"/>
          <a:stretch>
            <a:fillRect/>
          </a:stretch>
        </p:blipFill>
        <p:spPr>
          <a:xfrm>
            <a:off x="5185943" y="4447620"/>
            <a:ext cx="1884739" cy="221570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40079">
              <a:defRPr b="1" sz="252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Limitations of QuEChERS </a:t>
            </a:r>
          </a:p>
        </p:txBody>
      </p:sp>
      <p:sp>
        <p:nvSpPr>
          <p:cNvPr id="116" name="Text Placeholder 2"/>
          <p:cNvSpPr txBox="1"/>
          <p:nvPr/>
        </p:nvSpPr>
        <p:spPr>
          <a:xfrm>
            <a:off x="179512" y="1340767"/>
            <a:ext cx="6696744" cy="4359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Six samples can be only shaken at a time: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Otherwise you can get clumping of salts and poor dispersion of the sample.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Insufficient shaking of samples can lead to lower extraction efficiency and inconsistent results.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The samples need to be blended or prehomogenised.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1071" r="44380" b="0"/>
          <a:stretch>
            <a:fillRect/>
          </a:stretch>
        </p:blipFill>
        <p:spPr>
          <a:xfrm>
            <a:off x="7092280" y="1352562"/>
            <a:ext cx="1728193" cy="3740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40079">
              <a:defRPr b="1" sz="252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Probe based extraction </a:t>
            </a:r>
          </a:p>
        </p:txBody>
      </p:sp>
      <p:sp>
        <p:nvSpPr>
          <p:cNvPr id="120" name="Text Placeholder 2"/>
          <p:cNvSpPr txBox="1"/>
          <p:nvPr/>
        </p:nvSpPr>
        <p:spPr>
          <a:xfrm>
            <a:off x="179511" y="1340767"/>
            <a:ext cx="4464051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Disperses sample and increases contact with solvent.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5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30-60 sec 18000 rpm.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5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Effective and efficient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5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Low throughput, one sample at a time. 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5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Requires cleaning of probe between samples.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5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Ice bath required for volatile or thermally labile analytes.</a:t>
            </a:r>
          </a:p>
        </p:txBody>
      </p:sp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4918" t="24414" r="10262" b="0"/>
          <a:stretch>
            <a:fillRect/>
          </a:stretch>
        </p:blipFill>
        <p:spPr>
          <a:xfrm>
            <a:off x="4283967" y="1500005"/>
            <a:ext cx="4788026" cy="4953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40079">
              <a:defRPr b="1" sz="252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Ceramic Homogenisers</a:t>
            </a:r>
          </a:p>
        </p:txBody>
      </p:sp>
      <p:sp>
        <p:nvSpPr>
          <p:cNvPr id="124" name="Content Placeholder 2"/>
          <p:cNvSpPr txBox="1"/>
          <p:nvPr>
            <p:ph type="body" idx="1"/>
          </p:nvPr>
        </p:nvSpPr>
        <p:spPr>
          <a:xfrm>
            <a:off x="685800" y="980728"/>
            <a:ext cx="7772400" cy="41148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336699"/>
              </a:buCl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Reported application in QuEChERS by Rothermich, Agilent Technologies at EPRW 2010.</a:t>
            </a:r>
          </a:p>
          <a:p>
            <a:pPr>
              <a:spcBef>
                <a:spcPts val="500"/>
              </a:spcBef>
              <a:buClr>
                <a:srgbClr val="336699"/>
              </a:buCl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Reduces shaking time from 60 sec to 20 sec.</a:t>
            </a:r>
          </a:p>
          <a:p>
            <a:pPr>
              <a:spcBef>
                <a:spcPts val="500"/>
              </a:spcBef>
              <a:buClr>
                <a:srgbClr val="336699"/>
              </a:buCl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Breaks up MgSO</a:t>
            </a:r>
            <a:r>
              <a:rPr baseline="-25000"/>
              <a:t>4</a:t>
            </a:r>
            <a:r>
              <a:t> and NaCl clumps during QuEChERS extraction of veterinary drug residues from animal tissue.</a:t>
            </a:r>
          </a:p>
          <a:p>
            <a:pPr>
              <a:spcBef>
                <a:spcPts val="500"/>
              </a:spcBef>
              <a:buClr>
                <a:srgbClr val="336699"/>
              </a:buCl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Improved and more consistent recovery.</a:t>
            </a:r>
          </a:p>
        </p:txBody>
      </p:sp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7214" t="52828" r="9834" b="17663"/>
          <a:stretch>
            <a:fillRect/>
          </a:stretch>
        </p:blipFill>
        <p:spPr>
          <a:xfrm>
            <a:off x="1043607" y="4581128"/>
            <a:ext cx="6670625" cy="202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40079">
              <a:defRPr b="1" sz="252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Automated shaking</a:t>
            </a:r>
          </a:p>
        </p:txBody>
      </p:sp>
      <p:sp>
        <p:nvSpPr>
          <p:cNvPr id="12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9184" indent="-329184" defTabSz="877823">
              <a:buClr>
                <a:srgbClr val="336699"/>
              </a:buClr>
              <a:defRPr sz="2688"/>
            </a:pPr>
            <a:r>
              <a:t>Ceramic homogeniser pellets are added to samples.</a:t>
            </a:r>
          </a:p>
          <a:p>
            <a:pPr marL="329184" indent="-329184" defTabSz="877823">
              <a:buClr>
                <a:srgbClr val="336699"/>
              </a:buClr>
              <a:defRPr sz="2688"/>
            </a:pPr>
            <a:r>
              <a:t>Salts are added to samples at same time.</a:t>
            </a:r>
          </a:p>
          <a:p>
            <a:pPr marL="329184" indent="-329184" defTabSz="877823">
              <a:buClr>
                <a:srgbClr val="336699"/>
              </a:buClr>
              <a:defRPr sz="2688"/>
            </a:pPr>
            <a:r>
              <a:t>Samples (n = 36) are placed in the shaker in the test tube racks (n = 3).</a:t>
            </a:r>
          </a:p>
          <a:p>
            <a:pPr marL="329184" indent="-329184" defTabSz="877823">
              <a:buClr>
                <a:srgbClr val="336699"/>
              </a:buClr>
              <a:defRPr sz="2688"/>
            </a:pPr>
            <a:r>
              <a:t>Rack is clamped.</a:t>
            </a:r>
          </a:p>
          <a:p>
            <a:pPr marL="329184" indent="-329184" defTabSz="877823">
              <a:buClr>
                <a:srgbClr val="336699"/>
              </a:buClr>
              <a:defRPr sz="2688"/>
            </a:pPr>
            <a:r>
              <a:t>Samples are shaken at 700 rpm.</a:t>
            </a:r>
          </a:p>
          <a:p>
            <a:pPr marL="329184" indent="-329184" defTabSz="877823">
              <a:buClr>
                <a:srgbClr val="336699"/>
              </a:buClr>
              <a:defRPr sz="2688"/>
            </a:pPr>
            <a:r>
              <a:t>Instrument shaking time is adjusted to give the desired extraction efficiency.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Vibrational Extraction System</a:t>
            </a:r>
          </a:p>
        </p:txBody>
      </p:sp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16400" r="0" b="1859"/>
          <a:stretch>
            <a:fillRect/>
          </a:stretch>
        </p:blipFill>
        <p:spPr>
          <a:xfrm>
            <a:off x="1972542" y="1052736"/>
            <a:ext cx="4975723" cy="542298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5"/>
          <p:cNvSpPr txBox="1"/>
          <p:nvPr/>
        </p:nvSpPr>
        <p:spPr>
          <a:xfrm>
            <a:off x="7236296" y="2673449"/>
            <a:ext cx="1872209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Start/Stop button</a:t>
            </a:r>
          </a:p>
        </p:txBody>
      </p:sp>
      <p:sp>
        <p:nvSpPr>
          <p:cNvPr id="133" name="Straight Arrow Connector 15"/>
          <p:cNvSpPr/>
          <p:nvPr/>
        </p:nvSpPr>
        <p:spPr>
          <a:xfrm flipH="1" flipV="1">
            <a:off x="5580112" y="1700808"/>
            <a:ext cx="1656185" cy="1295809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Straight Arrow Connector 22"/>
          <p:cNvSpPr/>
          <p:nvPr/>
        </p:nvSpPr>
        <p:spPr>
          <a:xfrm flipH="1" flipV="1">
            <a:off x="6012160" y="1556791"/>
            <a:ext cx="1224137" cy="28803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TextBox 24"/>
          <p:cNvSpPr txBox="1"/>
          <p:nvPr/>
        </p:nvSpPr>
        <p:spPr>
          <a:xfrm>
            <a:off x="7236296" y="1628800"/>
            <a:ext cx="187220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Emergency stop</a:t>
            </a:r>
          </a:p>
        </p:txBody>
      </p:sp>
      <p:sp>
        <p:nvSpPr>
          <p:cNvPr id="136" name="Straight Arrow Connector 25"/>
          <p:cNvSpPr/>
          <p:nvPr/>
        </p:nvSpPr>
        <p:spPr>
          <a:xfrm flipV="1">
            <a:off x="1763688" y="1628800"/>
            <a:ext cx="2592289" cy="129086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Straight Arrow Connector 28"/>
          <p:cNvSpPr/>
          <p:nvPr/>
        </p:nvSpPr>
        <p:spPr>
          <a:xfrm flipV="1">
            <a:off x="1763688" y="1700808"/>
            <a:ext cx="2952329" cy="121885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Straight Arrow Connector 31"/>
          <p:cNvSpPr/>
          <p:nvPr/>
        </p:nvSpPr>
        <p:spPr>
          <a:xfrm flipV="1">
            <a:off x="1763688" y="1700808"/>
            <a:ext cx="3384377" cy="121885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Straight Arrow Connector 38"/>
          <p:cNvSpPr/>
          <p:nvPr/>
        </p:nvSpPr>
        <p:spPr>
          <a:xfrm flipV="1">
            <a:off x="1763688" y="1634084"/>
            <a:ext cx="2160241" cy="53765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TextBox 40"/>
          <p:cNvSpPr txBox="1"/>
          <p:nvPr/>
        </p:nvSpPr>
        <p:spPr>
          <a:xfrm>
            <a:off x="30349" y="1987068"/>
            <a:ext cx="1872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Operating light</a:t>
            </a:r>
          </a:p>
        </p:txBody>
      </p:sp>
      <p:sp>
        <p:nvSpPr>
          <p:cNvPr id="141" name="TextBox 42"/>
          <p:cNvSpPr txBox="1"/>
          <p:nvPr/>
        </p:nvSpPr>
        <p:spPr>
          <a:xfrm>
            <a:off x="773146" y="2636911"/>
            <a:ext cx="1134558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Shaking speeds</a:t>
            </a:r>
          </a:p>
        </p:txBody>
      </p:sp>
      <p:sp>
        <p:nvSpPr>
          <p:cNvPr id="142" name="Straight Arrow Connector 43"/>
          <p:cNvSpPr/>
          <p:nvPr/>
        </p:nvSpPr>
        <p:spPr>
          <a:xfrm flipV="1">
            <a:off x="1259631" y="3319781"/>
            <a:ext cx="2808314" cy="83257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TextBox 45"/>
          <p:cNvSpPr txBox="1"/>
          <p:nvPr/>
        </p:nvSpPr>
        <p:spPr>
          <a:xfrm>
            <a:off x="467543" y="3933056"/>
            <a:ext cx="93610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Clamp</a:t>
            </a:r>
          </a:p>
        </p:txBody>
      </p:sp>
      <p:sp>
        <p:nvSpPr>
          <p:cNvPr id="144" name="Straight Arrow Connector 48"/>
          <p:cNvSpPr/>
          <p:nvPr/>
        </p:nvSpPr>
        <p:spPr>
          <a:xfrm flipH="1" flipV="1">
            <a:off x="6022061" y="3272564"/>
            <a:ext cx="1214235" cy="102982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TextBox 50"/>
          <p:cNvSpPr txBox="1"/>
          <p:nvPr/>
        </p:nvSpPr>
        <p:spPr>
          <a:xfrm>
            <a:off x="7236296" y="3972488"/>
            <a:ext cx="1872209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Electronic door locking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Research questions</a:t>
            </a:r>
          </a:p>
        </p:txBody>
      </p:sp>
      <p:pic>
        <p:nvPicPr>
          <p:cNvPr id="14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0272" y="260647"/>
            <a:ext cx="1967881" cy="1967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 Placeholder 2"/>
          <p:cNvSpPr txBox="1"/>
          <p:nvPr/>
        </p:nvSpPr>
        <p:spPr>
          <a:xfrm>
            <a:off x="179512" y="1340767"/>
            <a:ext cx="6696744" cy="3521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How does this extraction approach compare to the standard probe based extraction?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How does it work with naturally incurred samples?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Will the approach reduce sample preparation time in the laboratory?</a:t>
            </a:r>
            <a:endParaRPr sz="2800"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"/>
          <p:cNvSpPr txBox="1"/>
          <p:nvPr>
            <p:ph type="title"/>
          </p:nvPr>
        </p:nvSpPr>
        <p:spPr>
          <a:xfrm>
            <a:off x="179511" y="2204864"/>
            <a:ext cx="8893176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1270000" indent="-1270000">
              <a:defRPr b="1" sz="36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Experimental 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Shaker vs Probe (Liver tissue)</a:t>
            </a:r>
          </a:p>
        </p:txBody>
      </p:sp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21421" r="0" b="15628"/>
          <a:stretch>
            <a:fillRect/>
          </a:stretch>
        </p:blipFill>
        <p:spPr>
          <a:xfrm>
            <a:off x="179511" y="1052736"/>
            <a:ext cx="8838967" cy="417315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6"/>
          <p:cNvSpPr txBox="1"/>
          <p:nvPr/>
        </p:nvSpPr>
        <p:spPr>
          <a:xfrm>
            <a:off x="307974" y="5517231"/>
            <a:ext cx="871050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Char char="▪"/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10 g bovine liver samples extracted with 12 mL ACN</a:t>
            </a:r>
          </a:p>
        </p:txBody>
      </p:sp>
      <p:sp>
        <p:nvSpPr>
          <p:cNvPr id="158" name="TextBox 26"/>
          <p:cNvSpPr txBox="1"/>
          <p:nvPr/>
        </p:nvSpPr>
        <p:spPr>
          <a:xfrm>
            <a:off x="3923927" y="2564903"/>
            <a:ext cx="10081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 min</a:t>
            </a:r>
          </a:p>
        </p:txBody>
      </p:sp>
      <p:sp>
        <p:nvSpPr>
          <p:cNvPr id="159" name="TextBox 27"/>
          <p:cNvSpPr txBox="1"/>
          <p:nvPr/>
        </p:nvSpPr>
        <p:spPr>
          <a:xfrm>
            <a:off x="490078" y="2564903"/>
            <a:ext cx="10081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0 min</a:t>
            </a:r>
          </a:p>
        </p:txBody>
      </p:sp>
      <p:sp>
        <p:nvSpPr>
          <p:cNvPr id="160" name="TextBox 29"/>
          <p:cNvSpPr txBox="1"/>
          <p:nvPr/>
        </p:nvSpPr>
        <p:spPr>
          <a:xfrm>
            <a:off x="6012160" y="2564903"/>
            <a:ext cx="10081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8 min</a:t>
            </a:r>
          </a:p>
        </p:txBody>
      </p:sp>
      <p:sp>
        <p:nvSpPr>
          <p:cNvPr id="161" name="TextBox 30"/>
          <p:cNvSpPr txBox="1"/>
          <p:nvPr/>
        </p:nvSpPr>
        <p:spPr>
          <a:xfrm>
            <a:off x="2195735" y="2564903"/>
            <a:ext cx="10081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 min</a:t>
            </a:r>
          </a:p>
        </p:txBody>
      </p:sp>
      <p:sp>
        <p:nvSpPr>
          <p:cNvPr id="162" name="TextBox 32"/>
          <p:cNvSpPr txBox="1"/>
          <p:nvPr/>
        </p:nvSpPr>
        <p:spPr>
          <a:xfrm>
            <a:off x="7764447" y="2564903"/>
            <a:ext cx="100811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Probe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30 sec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701" t="19672" r="1373" b="9508"/>
          <a:stretch>
            <a:fillRect/>
          </a:stretch>
        </p:blipFill>
        <p:spPr>
          <a:xfrm>
            <a:off x="512556" y="1225975"/>
            <a:ext cx="7830855" cy="429125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le 1"/>
          <p:cNvSpPr txBox="1"/>
          <p:nvPr>
            <p:ph type="title"/>
          </p:nvPr>
        </p:nvSpPr>
        <p:spPr>
          <a:xfrm>
            <a:off x="307975" y="293688"/>
            <a:ext cx="8836025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Shaker vs Probe (Muscle tissue)</a:t>
            </a:r>
          </a:p>
        </p:txBody>
      </p:sp>
      <p:sp>
        <p:nvSpPr>
          <p:cNvPr id="166" name="TextBox 6"/>
          <p:cNvSpPr txBox="1"/>
          <p:nvPr/>
        </p:nvSpPr>
        <p:spPr>
          <a:xfrm>
            <a:off x="307974" y="5517231"/>
            <a:ext cx="871050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Char char="▪"/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10 g sample extracted with 12 mL ACN</a:t>
            </a:r>
          </a:p>
        </p:txBody>
      </p:sp>
      <p:sp>
        <p:nvSpPr>
          <p:cNvPr id="167" name="TextBox 26"/>
          <p:cNvSpPr txBox="1"/>
          <p:nvPr/>
        </p:nvSpPr>
        <p:spPr>
          <a:xfrm>
            <a:off x="4188143" y="2987660"/>
            <a:ext cx="10081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 min</a:t>
            </a:r>
          </a:p>
        </p:txBody>
      </p:sp>
      <p:sp>
        <p:nvSpPr>
          <p:cNvPr id="168" name="TextBox 27"/>
          <p:cNvSpPr txBox="1"/>
          <p:nvPr/>
        </p:nvSpPr>
        <p:spPr>
          <a:xfrm>
            <a:off x="827583" y="2987660"/>
            <a:ext cx="10081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0 min</a:t>
            </a:r>
          </a:p>
        </p:txBody>
      </p:sp>
      <p:sp>
        <p:nvSpPr>
          <p:cNvPr id="169" name="TextBox 29"/>
          <p:cNvSpPr txBox="1"/>
          <p:nvPr/>
        </p:nvSpPr>
        <p:spPr>
          <a:xfrm>
            <a:off x="5796136" y="2987660"/>
            <a:ext cx="10081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8 min</a:t>
            </a:r>
          </a:p>
        </p:txBody>
      </p:sp>
      <p:sp>
        <p:nvSpPr>
          <p:cNvPr id="170" name="TextBox 30"/>
          <p:cNvSpPr txBox="1"/>
          <p:nvPr/>
        </p:nvSpPr>
        <p:spPr>
          <a:xfrm>
            <a:off x="2483767" y="2987660"/>
            <a:ext cx="10081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 min</a:t>
            </a:r>
          </a:p>
        </p:txBody>
      </p:sp>
      <p:sp>
        <p:nvSpPr>
          <p:cNvPr id="171" name="TextBox 32"/>
          <p:cNvSpPr txBox="1"/>
          <p:nvPr/>
        </p:nvSpPr>
        <p:spPr>
          <a:xfrm>
            <a:off x="7236296" y="2710661"/>
            <a:ext cx="100811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Probe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30 sec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833" y="3504148"/>
            <a:ext cx="2543176" cy="328612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ext Box 5"/>
          <p:cNvSpPr txBox="1"/>
          <p:nvPr/>
        </p:nvSpPr>
        <p:spPr>
          <a:xfrm>
            <a:off x="684212" y="333374"/>
            <a:ext cx="8064253" cy="3459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 sz="3600">
                <a:solidFill>
                  <a:srgbClr val="33669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Teagasc (</a:t>
            </a:r>
            <a:r>
              <a:rPr i="1"/>
              <a:t>chaw-gask) Research</a:t>
            </a:r>
          </a:p>
          <a:p>
            <a:pPr marL="342900" indent="-342900"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-   300 research projects</a:t>
            </a:r>
          </a:p>
          <a:p>
            <a:pPr marL="342900" indent="-342900">
              <a:buSzPct val="100000"/>
              <a:buChar char="-"/>
              <a:defRPr sz="2400">
                <a:latin typeface="+mn-lt"/>
                <a:ea typeface="+mn-ea"/>
                <a:cs typeface="+mn-cs"/>
                <a:sym typeface="Arial"/>
              </a:defRPr>
            </a:pPr>
          </a:p>
          <a:p>
            <a:pPr marL="342900" indent="-342900">
              <a:buSzPct val="100000"/>
              <a:buChar char="-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500 scientific and technical staff and ~ 100 postgraduate research </a:t>
            </a:r>
          </a:p>
          <a:p>
            <a:pPr marL="342900" indent="-342900"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     students (MSc, PhD) in collaboration with Irish universities                                </a:t>
            </a:r>
            <a:endParaRPr strike="sngStrike" sz="1000"/>
          </a:p>
          <a:p>
            <a:pPr marL="342900" indent="-342900"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                               8 Research centers across the country </a:t>
            </a:r>
          </a:p>
          <a:p>
            <a:pPr marL="342900" indent="-342900"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</p:txBody>
      </p:sp>
      <p:sp>
        <p:nvSpPr>
          <p:cNvPr id="50" name="Text Box 7"/>
          <p:cNvSpPr txBox="1"/>
          <p:nvPr/>
        </p:nvSpPr>
        <p:spPr>
          <a:xfrm>
            <a:off x="3579946" y="3726174"/>
            <a:ext cx="5149851" cy="33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342900" indent="1028700">
              <a:defRPr b="1" sz="2000">
                <a:latin typeface="+mn-lt"/>
                <a:ea typeface="+mn-ea"/>
                <a:cs typeface="+mn-cs"/>
                <a:sym typeface="Arial"/>
              </a:defRPr>
            </a:pPr>
            <a:r>
              <a:t>Agriculture</a:t>
            </a:r>
          </a:p>
          <a:p>
            <a:pPr lvl="3" marL="342900" indent="102870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1.  Dairy &amp; pig production </a:t>
            </a:r>
            <a:endParaRPr sz="2400"/>
          </a:p>
          <a:p>
            <a:pPr lvl="3" marL="342900" indent="102870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3.  Beef production </a:t>
            </a:r>
            <a:endParaRPr sz="2400"/>
          </a:p>
          <a:p>
            <a:pPr lvl="3" marL="342900" indent="102870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4.  Crops </a:t>
            </a:r>
            <a:endParaRPr sz="2400"/>
          </a:p>
          <a:p>
            <a:pPr lvl="3" marL="1714500" indent="-342900">
              <a:buSzPct val="100000"/>
              <a:buAutoNum type="arabicPeriod" startAt="5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Sheep production</a:t>
            </a:r>
            <a:endParaRPr sz="2400"/>
          </a:p>
          <a:p>
            <a:pPr lvl="3" marL="1714500" indent="-342900">
              <a:buSzPct val="100000"/>
              <a:buAutoNum type="arabicPeriod" startAt="5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Environment </a:t>
            </a:r>
            <a:endParaRPr sz="2400"/>
          </a:p>
          <a:p>
            <a:pPr lvl="3" marL="342900" indent="1028700">
              <a:defRPr b="1" sz="20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 lvl="3" marL="342900" indent="1028700">
              <a:defRPr b="1" sz="2000">
                <a:latin typeface="+mn-lt"/>
                <a:ea typeface="+mn-ea"/>
                <a:cs typeface="+mn-cs"/>
                <a:sym typeface="Arial"/>
              </a:defRPr>
            </a:pPr>
            <a:r>
              <a:t>Food</a:t>
            </a:r>
          </a:p>
          <a:p>
            <a:pPr lvl="3" marL="342900" indent="1028700">
              <a:defRPr b="1" sz="2000">
                <a:latin typeface="+mn-lt"/>
                <a:ea typeface="+mn-ea"/>
                <a:cs typeface="+mn-cs"/>
                <a:sym typeface="Arial"/>
              </a:defRPr>
            </a:pPr>
            <a:r>
              <a:t>7. Ashtown, Dublin </a:t>
            </a:r>
            <a:endParaRPr sz="2400"/>
          </a:p>
          <a:p>
            <a:pPr lvl="3" marL="342900" indent="1028700">
              <a:defRPr b="1" sz="2000">
                <a:latin typeface="+mn-lt"/>
                <a:ea typeface="+mn-ea"/>
                <a:cs typeface="+mn-cs"/>
                <a:sym typeface="Arial"/>
              </a:defRPr>
            </a:pPr>
            <a:r>
              <a:t>8. Moorepark, Cork</a:t>
            </a:r>
            <a:endParaRPr sz="2400"/>
          </a:p>
        </p:txBody>
      </p:sp>
      <p:sp>
        <p:nvSpPr>
          <p:cNvPr id="51" name="Oval 8"/>
          <p:cNvSpPr/>
          <p:nvPr/>
        </p:nvSpPr>
        <p:spPr>
          <a:xfrm>
            <a:off x="2357313" y="5147209"/>
            <a:ext cx="287339" cy="287339"/>
          </a:xfrm>
          <a:prstGeom prst="ellipse">
            <a:avLst/>
          </a:prstGeom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2" name="Oval 9"/>
          <p:cNvSpPr/>
          <p:nvPr/>
        </p:nvSpPr>
        <p:spPr>
          <a:xfrm>
            <a:off x="1403648" y="6093990"/>
            <a:ext cx="287339" cy="287339"/>
          </a:xfrm>
          <a:prstGeom prst="ellipse">
            <a:avLst/>
          </a:prstGeom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QuEChERS Extraction</a:t>
            </a:r>
          </a:p>
        </p:txBody>
      </p:sp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4178" t="18091" r="3784" b="7007"/>
          <a:stretch>
            <a:fillRect/>
          </a:stretch>
        </p:blipFill>
        <p:spPr>
          <a:xfrm>
            <a:off x="21608" y="929564"/>
            <a:ext cx="4719036" cy="2880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8696" t="14060" r="4404" b="6662"/>
          <a:stretch>
            <a:fillRect/>
          </a:stretch>
        </p:blipFill>
        <p:spPr>
          <a:xfrm>
            <a:off x="4941813" y="908019"/>
            <a:ext cx="4209661" cy="288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7"/>
          <p:cNvSpPr txBox="1"/>
          <p:nvPr/>
        </p:nvSpPr>
        <p:spPr>
          <a:xfrm>
            <a:off x="694834" y="836712"/>
            <a:ext cx="373314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Liver Samples (manual)</a:t>
            </a:r>
          </a:p>
        </p:txBody>
      </p:sp>
      <p:sp>
        <p:nvSpPr>
          <p:cNvPr id="177" name="TextBox 13"/>
          <p:cNvSpPr txBox="1"/>
          <p:nvPr/>
        </p:nvSpPr>
        <p:spPr>
          <a:xfrm>
            <a:off x="4963719" y="836712"/>
            <a:ext cx="413397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Muscle Samples (manual)</a:t>
            </a:r>
          </a:p>
        </p:txBody>
      </p:sp>
      <p:sp>
        <p:nvSpPr>
          <p:cNvPr id="178" name="TextBox 14"/>
          <p:cNvSpPr txBox="1"/>
          <p:nvPr/>
        </p:nvSpPr>
        <p:spPr>
          <a:xfrm>
            <a:off x="490079" y="1649645"/>
            <a:ext cx="4095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79" name="TextBox 15"/>
          <p:cNvSpPr txBox="1"/>
          <p:nvPr/>
        </p:nvSpPr>
        <p:spPr>
          <a:xfrm>
            <a:off x="1612226" y="1649645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80" name="TextBox 16"/>
          <p:cNvSpPr txBox="1"/>
          <p:nvPr/>
        </p:nvSpPr>
        <p:spPr>
          <a:xfrm>
            <a:off x="3851919" y="1649645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81" name="TextBox 17"/>
          <p:cNvSpPr txBox="1"/>
          <p:nvPr/>
        </p:nvSpPr>
        <p:spPr>
          <a:xfrm>
            <a:off x="2858797" y="1649645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82" name="TextBox 18"/>
          <p:cNvSpPr txBox="1"/>
          <p:nvPr/>
        </p:nvSpPr>
        <p:spPr>
          <a:xfrm>
            <a:off x="5386623" y="1628099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83" name="TextBox 19"/>
          <p:cNvSpPr txBox="1"/>
          <p:nvPr/>
        </p:nvSpPr>
        <p:spPr>
          <a:xfrm>
            <a:off x="6444207" y="1628099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84" name="TextBox 20"/>
          <p:cNvSpPr txBox="1"/>
          <p:nvPr/>
        </p:nvSpPr>
        <p:spPr>
          <a:xfrm>
            <a:off x="7258831" y="1628099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85" name="TextBox 21"/>
          <p:cNvSpPr txBox="1"/>
          <p:nvPr/>
        </p:nvSpPr>
        <p:spPr>
          <a:xfrm>
            <a:off x="8266942" y="1628099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pic>
        <p:nvPicPr>
          <p:cNvPr id="18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14166" r="0" b="0"/>
          <a:stretch>
            <a:fillRect/>
          </a:stretch>
        </p:blipFill>
        <p:spPr>
          <a:xfrm>
            <a:off x="155575" y="3918321"/>
            <a:ext cx="4603554" cy="2963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8011" t="4427" r="0" b="4400"/>
          <a:stretch>
            <a:fillRect/>
          </a:stretch>
        </p:blipFill>
        <p:spPr>
          <a:xfrm>
            <a:off x="4963719" y="3818628"/>
            <a:ext cx="4133979" cy="30729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Box 24"/>
          <p:cNvSpPr txBox="1"/>
          <p:nvPr/>
        </p:nvSpPr>
        <p:spPr>
          <a:xfrm>
            <a:off x="683568" y="3831430"/>
            <a:ext cx="373314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Liver Samples (Shaker)</a:t>
            </a:r>
          </a:p>
        </p:txBody>
      </p:sp>
      <p:sp>
        <p:nvSpPr>
          <p:cNvPr id="189" name="TextBox 25"/>
          <p:cNvSpPr txBox="1"/>
          <p:nvPr/>
        </p:nvSpPr>
        <p:spPr>
          <a:xfrm>
            <a:off x="5031085" y="3759422"/>
            <a:ext cx="413397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Muscle Samples (shaker)</a:t>
            </a:r>
          </a:p>
        </p:txBody>
      </p:sp>
      <p:sp>
        <p:nvSpPr>
          <p:cNvPr id="190" name="TextBox 22"/>
          <p:cNvSpPr txBox="1"/>
          <p:nvPr/>
        </p:nvSpPr>
        <p:spPr>
          <a:xfrm>
            <a:off x="3923927" y="4787860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91" name="TextBox 23"/>
          <p:cNvSpPr txBox="1"/>
          <p:nvPr/>
        </p:nvSpPr>
        <p:spPr>
          <a:xfrm>
            <a:off x="2930805" y="4787860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92" name="TextBox 26"/>
          <p:cNvSpPr txBox="1"/>
          <p:nvPr/>
        </p:nvSpPr>
        <p:spPr>
          <a:xfrm>
            <a:off x="7330839" y="4766314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93" name="TextBox 27"/>
          <p:cNvSpPr txBox="1"/>
          <p:nvPr/>
        </p:nvSpPr>
        <p:spPr>
          <a:xfrm>
            <a:off x="8338950" y="4766314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94" name="TextBox 28"/>
          <p:cNvSpPr txBox="1"/>
          <p:nvPr/>
        </p:nvSpPr>
        <p:spPr>
          <a:xfrm>
            <a:off x="467543" y="4818698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95" name="TextBox 29"/>
          <p:cNvSpPr txBox="1"/>
          <p:nvPr/>
        </p:nvSpPr>
        <p:spPr>
          <a:xfrm>
            <a:off x="1589692" y="4818698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96" name="TextBox 30"/>
          <p:cNvSpPr txBox="1"/>
          <p:nvPr/>
        </p:nvSpPr>
        <p:spPr>
          <a:xfrm>
            <a:off x="5364088" y="4797152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97" name="TextBox 31"/>
          <p:cNvSpPr txBox="1"/>
          <p:nvPr/>
        </p:nvSpPr>
        <p:spPr>
          <a:xfrm>
            <a:off x="6421673" y="4797152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Standard vs New Method</a:t>
            </a:r>
          </a:p>
        </p:txBody>
      </p:sp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6701" t="20342" r="74359" b="0"/>
          <a:stretch>
            <a:fillRect/>
          </a:stretch>
        </p:blipFill>
        <p:spPr>
          <a:xfrm>
            <a:off x="179512" y="1091632"/>
            <a:ext cx="1731841" cy="5462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32" descr="Picture 32"/>
          <p:cNvPicPr>
            <a:picLocks noChangeAspect="1"/>
          </p:cNvPicPr>
          <p:nvPr/>
        </p:nvPicPr>
        <p:blipFill>
          <a:blip r:embed="rId2">
            <a:extLst/>
          </a:blip>
          <a:srcRect l="74872" t="20342" r="4891" b="0"/>
          <a:stretch>
            <a:fillRect/>
          </a:stretch>
        </p:blipFill>
        <p:spPr>
          <a:xfrm>
            <a:off x="2334977" y="1091632"/>
            <a:ext cx="1850432" cy="546295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Box 33"/>
          <p:cNvSpPr txBox="1"/>
          <p:nvPr/>
        </p:nvSpPr>
        <p:spPr>
          <a:xfrm>
            <a:off x="623978" y="1990215"/>
            <a:ext cx="4095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03" name="TextBox 34"/>
          <p:cNvSpPr txBox="1"/>
          <p:nvPr/>
        </p:nvSpPr>
        <p:spPr>
          <a:xfrm>
            <a:off x="3055436" y="1990215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pic>
        <p:nvPicPr>
          <p:cNvPr id="2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1303" t="9744" r="68333" b="5812"/>
          <a:stretch>
            <a:fillRect/>
          </a:stretch>
        </p:blipFill>
        <p:spPr>
          <a:xfrm>
            <a:off x="5177873" y="1091632"/>
            <a:ext cx="1767039" cy="5495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35" descr="Picture 35"/>
          <p:cNvPicPr>
            <a:picLocks noChangeAspect="1"/>
          </p:cNvPicPr>
          <p:nvPr/>
        </p:nvPicPr>
        <p:blipFill>
          <a:blip r:embed="rId4">
            <a:extLst/>
          </a:blip>
          <a:srcRect l="58077" t="11111" r="23077" b="4615"/>
          <a:stretch>
            <a:fillRect/>
          </a:stretch>
        </p:blipFill>
        <p:spPr>
          <a:xfrm>
            <a:off x="7146587" y="1091244"/>
            <a:ext cx="1633849" cy="547950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Box 36"/>
          <p:cNvSpPr txBox="1"/>
          <p:nvPr/>
        </p:nvSpPr>
        <p:spPr>
          <a:xfrm>
            <a:off x="5835484" y="1988840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07" name="TextBox 37"/>
          <p:cNvSpPr txBox="1"/>
          <p:nvPr/>
        </p:nvSpPr>
        <p:spPr>
          <a:xfrm>
            <a:off x="7740352" y="1988840"/>
            <a:ext cx="4095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08" name="TextBox 38"/>
          <p:cNvSpPr txBox="1"/>
          <p:nvPr/>
        </p:nvSpPr>
        <p:spPr>
          <a:xfrm>
            <a:off x="467543" y="1342144"/>
            <a:ext cx="9361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Liver</a:t>
            </a:r>
          </a:p>
        </p:txBody>
      </p:sp>
      <p:sp>
        <p:nvSpPr>
          <p:cNvPr id="209" name="TextBox 40"/>
          <p:cNvSpPr txBox="1"/>
          <p:nvPr/>
        </p:nvSpPr>
        <p:spPr>
          <a:xfrm>
            <a:off x="5436096" y="1340767"/>
            <a:ext cx="122413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Muscle</a:t>
            </a:r>
          </a:p>
        </p:txBody>
      </p:sp>
      <p:sp>
        <p:nvSpPr>
          <p:cNvPr id="210" name="TextBox 42"/>
          <p:cNvSpPr txBox="1"/>
          <p:nvPr/>
        </p:nvSpPr>
        <p:spPr>
          <a:xfrm>
            <a:off x="2771799" y="1404859"/>
            <a:ext cx="9361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Liver</a:t>
            </a:r>
          </a:p>
        </p:txBody>
      </p:sp>
      <p:sp>
        <p:nvSpPr>
          <p:cNvPr id="211" name="TextBox 43"/>
          <p:cNvSpPr txBox="1"/>
          <p:nvPr/>
        </p:nvSpPr>
        <p:spPr>
          <a:xfrm>
            <a:off x="7452320" y="1340767"/>
            <a:ext cx="122413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Muscle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Incurred bovine liver study</a:t>
            </a:r>
          </a:p>
        </p:txBody>
      </p:sp>
      <p:graphicFrame>
        <p:nvGraphicFramePr>
          <p:cNvPr id="214" name="Chart 3"/>
          <p:cNvGraphicFramePr/>
          <p:nvPr/>
        </p:nvGraphicFramePr>
        <p:xfrm>
          <a:off x="-157052" y="1023336"/>
          <a:ext cx="9189908" cy="443931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Incurred bovine muscle study</a:t>
            </a:r>
          </a:p>
        </p:txBody>
      </p:sp>
      <p:graphicFrame>
        <p:nvGraphicFramePr>
          <p:cNvPr id="217" name="Chart 3"/>
          <p:cNvGraphicFramePr/>
          <p:nvPr/>
        </p:nvGraphicFramePr>
        <p:xfrm>
          <a:off x="-298155" y="1235980"/>
          <a:ext cx="9237998" cy="430641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521208">
              <a:defRPr b="1" sz="2508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QuEChERS Extraction </a:t>
            </a:r>
          </a:p>
        </p:txBody>
      </p:sp>
      <p:sp>
        <p:nvSpPr>
          <p:cNvPr id="220" name="TextBox 44"/>
          <p:cNvSpPr txBox="1"/>
          <p:nvPr/>
        </p:nvSpPr>
        <p:spPr>
          <a:xfrm>
            <a:off x="0" y="3808715"/>
            <a:ext cx="3707904" cy="301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latin typeface="Verdana"/>
                <a:ea typeface="Verdana"/>
                <a:cs typeface="Verdana"/>
                <a:sym typeface="Verdana"/>
              </a:defRPr>
            </a:pPr>
            <a:r>
              <a:t>Comparison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Probe method &gt;60 min.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Shaker 13 min.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Time saving of 47 min for 36 samples </a:t>
            </a:r>
            <a:endParaRPr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2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4632" y="1052943"/>
            <a:ext cx="2207849" cy="16558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6243" y="850403"/>
            <a:ext cx="1583998" cy="2111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628" y="1052943"/>
            <a:ext cx="2123728" cy="159279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ight Arrow 7"/>
          <p:cNvSpPr/>
          <p:nvPr/>
        </p:nvSpPr>
        <p:spPr>
          <a:xfrm>
            <a:off x="2291900" y="1628799"/>
            <a:ext cx="792089" cy="432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959595"/>
            </a:solidFill>
          </a:ln>
        </p:spPr>
        <p:txBody>
          <a:bodyPr lIns="45719" rIns="45719" anchor="ctr"/>
          <a:lstStyle/>
          <a:p>
            <a:pPr algn="ctr">
              <a:defRPr sz="2000"/>
            </a:pPr>
          </a:p>
        </p:txBody>
      </p:sp>
      <p:sp>
        <p:nvSpPr>
          <p:cNvPr id="225" name="Right Arrow 13"/>
          <p:cNvSpPr/>
          <p:nvPr/>
        </p:nvSpPr>
        <p:spPr>
          <a:xfrm>
            <a:off x="5364088" y="1628799"/>
            <a:ext cx="792089" cy="432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959595"/>
            </a:solidFill>
          </a:ln>
        </p:spPr>
        <p:txBody>
          <a:bodyPr lIns="45719" rIns="45719" anchor="ctr"/>
          <a:lstStyle/>
          <a:p>
            <a:pPr algn="ctr">
              <a:defRPr sz="2000"/>
            </a:pPr>
          </a:p>
        </p:txBody>
      </p:sp>
      <p:sp>
        <p:nvSpPr>
          <p:cNvPr id="226" name="Right Arrow 14"/>
          <p:cNvSpPr/>
          <p:nvPr/>
        </p:nvSpPr>
        <p:spPr>
          <a:xfrm rot="5400000">
            <a:off x="7470499" y="3032955"/>
            <a:ext cx="792089" cy="432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959595"/>
            </a:solidFill>
          </a:ln>
        </p:spPr>
        <p:txBody>
          <a:bodyPr lIns="45719" rIns="45719" anchor="ctr"/>
          <a:lstStyle/>
          <a:p>
            <a:pPr algn="ctr">
              <a:defRPr sz="2000"/>
            </a:pPr>
          </a:p>
        </p:txBody>
      </p:sp>
      <p:pic>
        <p:nvPicPr>
          <p:cNvPr id="227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65129" y="3650703"/>
            <a:ext cx="1761661" cy="234888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ight Arrow 16"/>
          <p:cNvSpPr/>
          <p:nvPr/>
        </p:nvSpPr>
        <p:spPr>
          <a:xfrm rot="10800000">
            <a:off x="5842330" y="4609119"/>
            <a:ext cx="792089" cy="432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959595"/>
            </a:solidFill>
          </a:ln>
        </p:spPr>
        <p:txBody>
          <a:bodyPr lIns="45719" rIns="45719" anchor="ctr"/>
          <a:lstStyle/>
          <a:p>
            <a:pPr algn="ctr">
              <a:defRPr sz="2000"/>
            </a:pPr>
          </a:p>
        </p:txBody>
      </p:sp>
      <p:pic>
        <p:nvPicPr>
          <p:cNvPr id="229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54724" t="20877" r="2105" b="0"/>
          <a:stretch>
            <a:fillRect/>
          </a:stretch>
        </p:blipFill>
        <p:spPr>
          <a:xfrm>
            <a:off x="4356768" y="3808715"/>
            <a:ext cx="1478849" cy="203285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extBox 45"/>
          <p:cNvSpPr txBox="1"/>
          <p:nvPr/>
        </p:nvSpPr>
        <p:spPr>
          <a:xfrm>
            <a:off x="3444962" y="3042664"/>
            <a:ext cx="112655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8 min</a:t>
            </a:r>
          </a:p>
        </p:txBody>
      </p:sp>
      <p:sp>
        <p:nvSpPr>
          <p:cNvPr id="231" name="TextBox 18"/>
          <p:cNvSpPr txBox="1"/>
          <p:nvPr/>
        </p:nvSpPr>
        <p:spPr>
          <a:xfrm>
            <a:off x="6802841" y="6137409"/>
            <a:ext cx="112655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5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Anticcoccidials in meat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88912"/>
            <a:ext cx="7208839" cy="299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550" y="3573462"/>
            <a:ext cx="7196139" cy="243205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4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03504">
              <a:defRPr b="1" sz="2508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HILIC Separation</a:t>
            </a:r>
          </a:p>
        </p:txBody>
      </p:sp>
      <p:sp>
        <p:nvSpPr>
          <p:cNvPr id="239" name="Rectangle 5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anchor="t"/>
          <a:lstStyle/>
          <a:p>
            <a:pPr marL="342900" indent="-342900" algn="l">
              <a:spcBef>
                <a:spcPts val="500"/>
              </a:spcBef>
              <a:buClr>
                <a:srgbClr val="000000"/>
              </a:buClr>
              <a:buSzPct val="100000"/>
              <a:buChar char="■"/>
              <a:defRPr sz="2400"/>
            </a:pPr>
            <a:r>
              <a:t>LC-MS/MS Set-Up B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Kinetex 2.6 </a:t>
            </a:r>
            <a:r>
              <a:t>μ</a:t>
            </a:r>
            <a:r>
              <a:t>m Hilic100A 100 x 2.1 mm </a:t>
            </a:r>
          </a:p>
          <a:p>
            <a:pPr marL="342900" indent="-342900" algn="l">
              <a:buClr>
                <a:srgbClr val="000000"/>
              </a:buClr>
              <a:buSzPct val="100000"/>
              <a:buChar char="➢"/>
              <a:defRPr sz="2000"/>
            </a:pP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MPA: 50mM Ammonium Formate + 0.1% Formic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MPB: MeCN + 0.1% Formic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Column Temp: 50 C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Injection Volume: 2.5 </a:t>
            </a:r>
            <a:r>
              <a:t>μ</a:t>
            </a:r>
            <a:r>
              <a:t>L</a:t>
            </a:r>
          </a:p>
        </p:txBody>
      </p:sp>
      <p:graphicFrame>
        <p:nvGraphicFramePr>
          <p:cNvPr id="240" name="Group 145"/>
          <p:cNvGraphicFramePr/>
          <p:nvPr/>
        </p:nvGraphicFramePr>
        <p:xfrm>
          <a:off x="4859337" y="2492375"/>
          <a:ext cx="3035301" cy="26257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85850"/>
                <a:gridCol w="908050"/>
                <a:gridCol w="1041400"/>
              </a:tblGrid>
              <a:tr h="374650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(MIN)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1.50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2.00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3.10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3.20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4.50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1" name="Text Box 144"/>
          <p:cNvSpPr txBox="1"/>
          <p:nvPr/>
        </p:nvSpPr>
        <p:spPr>
          <a:xfrm>
            <a:off x="4859337" y="1628775"/>
            <a:ext cx="208578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Hilic Gradient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4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03504">
              <a:defRPr b="1" sz="2508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RP-UHPLC Separation</a:t>
            </a:r>
          </a:p>
        </p:txBody>
      </p:sp>
      <p:sp>
        <p:nvSpPr>
          <p:cNvPr id="244" name="Rectangle 12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anchor="t"/>
          <a:lstStyle/>
          <a:p>
            <a:pPr marL="342900" indent="-342900" algn="l">
              <a:spcBef>
                <a:spcPts val="500"/>
              </a:spcBef>
              <a:buClr>
                <a:srgbClr val="000000"/>
              </a:buClr>
              <a:buSzPct val="100000"/>
              <a:buChar char="■"/>
              <a:defRPr sz="2400"/>
            </a:pPr>
            <a:r>
              <a:t>LC-MS/MS Set-up A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Acquity UPLC BEH C8 1.7µm, 2.1x50 mm Column</a:t>
            </a:r>
          </a:p>
          <a:p>
            <a:pPr marL="342900" indent="-342900" algn="l">
              <a:buClr>
                <a:srgbClr val="000000"/>
              </a:buClr>
              <a:buSzPct val="100000"/>
              <a:buChar char="➢"/>
              <a:defRPr sz="2000"/>
            </a:pP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MPA: H</a:t>
            </a:r>
            <a:r>
              <a:rPr baseline="-25000"/>
              <a:t>2</a:t>
            </a:r>
            <a:r>
              <a:t>O +0.1% Formic 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MPB: MeCN + 0.1% Formic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Flow Rate: 0.6 mLmin</a:t>
            </a:r>
            <a:r>
              <a:rPr baseline="30000"/>
              <a:t>-1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Column Temp: 60 C</a:t>
            </a:r>
          </a:p>
          <a:p>
            <a:pPr marL="342900" indent="-342900" algn="l">
              <a:spcBef>
                <a:spcPts val="400"/>
              </a:spcBef>
              <a:buClr>
                <a:srgbClr val="000000"/>
              </a:buClr>
              <a:buSzPct val="100000"/>
              <a:buChar char="➢"/>
              <a:defRPr sz="2000"/>
            </a:pPr>
            <a:r>
              <a:t>Injection Volume: 2.5 µL</a:t>
            </a:r>
          </a:p>
        </p:txBody>
      </p:sp>
      <p:graphicFrame>
        <p:nvGraphicFramePr>
          <p:cNvPr id="245" name="Group 263"/>
          <p:cNvGraphicFramePr/>
          <p:nvPr/>
        </p:nvGraphicFramePr>
        <p:xfrm>
          <a:off x="4932362" y="1700213"/>
          <a:ext cx="3063876" cy="41751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6962"/>
                <a:gridCol w="914400"/>
                <a:gridCol w="1052513"/>
              </a:tblGrid>
              <a:tr h="51808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(MIN)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%A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%B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83.3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16.7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83.3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16.7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66.5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9.10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11.10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11.20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13.20</a:t>
                      </a:r>
                    </a:p>
                  </a:txBody>
                  <a:tcPr marL="45713" marR="45713" marT="45713" marB="45713" anchor="t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713" marR="45713" marT="45713" marB="45713" anchor="t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6" name="Text Box 262"/>
          <p:cNvSpPr txBox="1"/>
          <p:nvPr/>
        </p:nvSpPr>
        <p:spPr>
          <a:xfrm>
            <a:off x="4932362" y="1125537"/>
            <a:ext cx="223202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C8 Gradient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03504">
              <a:defRPr b="1" sz="2508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MS/MS overview</a:t>
            </a:r>
          </a:p>
        </p:txBody>
      </p:sp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341437"/>
            <a:ext cx="7170738" cy="296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012" y="4437062"/>
            <a:ext cx="7132638" cy="1419226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 Box 6"/>
          <p:cNvSpPr txBox="1"/>
          <p:nvPr/>
        </p:nvSpPr>
        <p:spPr>
          <a:xfrm>
            <a:off x="7092949" y="3141663"/>
            <a:ext cx="187166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C8 acquisition</a:t>
            </a:r>
          </a:p>
        </p:txBody>
      </p:sp>
      <p:sp>
        <p:nvSpPr>
          <p:cNvPr id="252" name="Text Box 7"/>
          <p:cNvSpPr txBox="1"/>
          <p:nvPr/>
        </p:nvSpPr>
        <p:spPr>
          <a:xfrm>
            <a:off x="468312" y="4076699"/>
            <a:ext cx="197111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HILIC acquisition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/>
          <p:nvPr/>
        </p:nvSpPr>
        <p:spPr>
          <a:xfrm>
            <a:off x="179512" y="241694"/>
            <a:ext cx="8964488" cy="65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>
            <a:spAutoFit/>
          </a:bodyPr>
          <a:lstStyle>
            <a:lvl1pPr>
              <a:defRPr b="1" sz="36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Why Monitor for residues in food?</a:t>
            </a:r>
          </a:p>
        </p:txBody>
      </p:sp>
      <p:sp>
        <p:nvSpPr>
          <p:cNvPr id="55" name="Rectangle 3"/>
          <p:cNvSpPr txBox="1"/>
          <p:nvPr/>
        </p:nvSpPr>
        <p:spPr>
          <a:xfrm>
            <a:off x="685800" y="1219200"/>
            <a:ext cx="7772400" cy="393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Exposure to </a:t>
            </a:r>
            <a:r>
              <a:rPr b="1" u="sng">
                <a:solidFill>
                  <a:srgbClr val="FF0000"/>
                </a:solidFill>
              </a:rPr>
              <a:t>high concentrations</a:t>
            </a:r>
            <a:r>
              <a:t> of veterinary drug residues through food consumption can potentially impact on human health, especially vulnerable individuals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Neonates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Pregnant women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Other sensitive groups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Examples of undesirable toxic effects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Teratogenic/Embryotoxic - Anthelmintics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Neurotoxic – Ivermectin/Pyrethroids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Allergic reaction - Penicillins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4"/>
          <p:cNvSpPr txBox="1"/>
          <p:nvPr>
            <p:ph type="title"/>
          </p:nvPr>
        </p:nvSpPr>
        <p:spPr>
          <a:xfrm>
            <a:off x="692150" y="293688"/>
            <a:ext cx="8343900" cy="468313"/>
          </a:xfrm>
          <a:prstGeom prst="rect">
            <a:avLst/>
          </a:prstGeom>
        </p:spPr>
        <p:txBody>
          <a:bodyPr/>
          <a:lstStyle>
            <a:lvl1pPr defTabSz="722376">
              <a:defRPr b="1" sz="2528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Sample preparation overview</a:t>
            </a:r>
          </a:p>
        </p:txBody>
      </p:sp>
      <p:grpSp>
        <p:nvGrpSpPr>
          <p:cNvPr id="257" name="AutoShape 6"/>
          <p:cNvGrpSpPr/>
          <p:nvPr/>
        </p:nvGrpSpPr>
        <p:grpSpPr>
          <a:xfrm>
            <a:off x="445882" y="1266507"/>
            <a:ext cx="1765712" cy="408624"/>
            <a:chOff x="0" y="0"/>
            <a:chExt cx="1765710" cy="408623"/>
          </a:xfrm>
        </p:grpSpPr>
        <p:sp>
          <p:nvSpPr>
            <p:cNvPr id="255" name="Shape"/>
            <p:cNvSpPr/>
            <p:nvPr/>
          </p:nvSpPr>
          <p:spPr>
            <a:xfrm>
              <a:off x="-1" y="-1"/>
              <a:ext cx="1765711" cy="40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373" y="0"/>
                    <a:pt x="833" y="0"/>
                  </a:cubicBezTo>
                  <a:lnTo>
                    <a:pt x="20767" y="0"/>
                  </a:lnTo>
                  <a:cubicBezTo>
                    <a:pt x="21227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27" y="21600"/>
                    <a:pt x="20767" y="21600"/>
                  </a:cubicBezTo>
                  <a:lnTo>
                    <a:pt x="833" y="21600"/>
                  </a:lnTo>
                  <a:cubicBezTo>
                    <a:pt x="373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6" name="Weigh 5g meat"/>
            <p:cNvSpPr txBox="1"/>
            <p:nvPr/>
          </p:nvSpPr>
          <p:spPr>
            <a:xfrm>
              <a:off x="64115" y="28980"/>
              <a:ext cx="163748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Weigh 5g meat</a:t>
              </a:r>
            </a:p>
          </p:txBody>
        </p:sp>
      </p:grpSp>
      <p:grpSp>
        <p:nvGrpSpPr>
          <p:cNvPr id="260" name="AutoShape 8"/>
          <p:cNvGrpSpPr/>
          <p:nvPr/>
        </p:nvGrpSpPr>
        <p:grpSpPr>
          <a:xfrm>
            <a:off x="395287" y="2624534"/>
            <a:ext cx="3730771" cy="1021556"/>
            <a:chOff x="0" y="0"/>
            <a:chExt cx="3730769" cy="1021554"/>
          </a:xfrm>
        </p:grpSpPr>
        <p:sp>
          <p:nvSpPr>
            <p:cNvPr id="258" name="Shape"/>
            <p:cNvSpPr/>
            <p:nvPr/>
          </p:nvSpPr>
          <p:spPr>
            <a:xfrm>
              <a:off x="-1" y="0"/>
              <a:ext cx="3730770" cy="102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41" y="0"/>
                    <a:pt x="986" y="0"/>
                  </a:cubicBezTo>
                  <a:lnTo>
                    <a:pt x="20614" y="0"/>
                  </a:lnTo>
                  <a:cubicBezTo>
                    <a:pt x="21159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159" y="21600"/>
                    <a:pt x="20614" y="21600"/>
                  </a:cubicBezTo>
                  <a:lnTo>
                    <a:pt x="986" y="21600"/>
                  </a:lnTo>
                  <a:cubicBezTo>
                    <a:pt x="441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9" name="Homogenise, 1 min; Vortex 1 min…"/>
            <p:cNvSpPr txBox="1"/>
            <p:nvPr/>
          </p:nvSpPr>
          <p:spPr>
            <a:xfrm>
              <a:off x="85129" y="68746"/>
              <a:ext cx="3547541" cy="884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Homogenise, 1 min; Vortex 1 min</a:t>
              </a:r>
            </a:p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Shake, 20 min @ 200 rpm</a:t>
              </a:r>
            </a:p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Centrifuge, 10 min, 3500 rpm, 4 C</a:t>
              </a:r>
            </a:p>
          </p:txBody>
        </p:sp>
      </p:grpSp>
      <p:grpSp>
        <p:nvGrpSpPr>
          <p:cNvPr id="263" name="AutoShape 10"/>
          <p:cNvGrpSpPr/>
          <p:nvPr/>
        </p:nvGrpSpPr>
        <p:grpSpPr>
          <a:xfrm>
            <a:off x="468313" y="1916113"/>
            <a:ext cx="2959101" cy="398463"/>
            <a:chOff x="0" y="0"/>
            <a:chExt cx="2959100" cy="398462"/>
          </a:xfrm>
        </p:grpSpPr>
        <p:sp>
          <p:nvSpPr>
            <p:cNvPr id="261" name="Shape"/>
            <p:cNvSpPr/>
            <p:nvPr/>
          </p:nvSpPr>
          <p:spPr>
            <a:xfrm>
              <a:off x="0" y="-1"/>
              <a:ext cx="2959101" cy="39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217" y="0"/>
                    <a:pt x="485" y="0"/>
                  </a:cubicBezTo>
                  <a:lnTo>
                    <a:pt x="21115" y="0"/>
                  </a:lnTo>
                  <a:cubicBezTo>
                    <a:pt x="2138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383" y="21600"/>
                    <a:pt x="21115" y="21600"/>
                  </a:cubicBezTo>
                  <a:lnTo>
                    <a:pt x="485" y="21600"/>
                  </a:lnTo>
                  <a:cubicBezTo>
                    <a:pt x="217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2" name="Add 20 mL of MeCN (Pest)"/>
            <p:cNvSpPr txBox="1"/>
            <p:nvPr/>
          </p:nvSpPr>
          <p:spPr>
            <a:xfrm>
              <a:off x="59619" y="23900"/>
              <a:ext cx="283986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Add 20 mL of MeCN (Pest)</a:t>
              </a:r>
            </a:p>
          </p:txBody>
        </p:sp>
      </p:grpSp>
      <p:grpSp>
        <p:nvGrpSpPr>
          <p:cNvPr id="266" name="AutoShape 12"/>
          <p:cNvGrpSpPr/>
          <p:nvPr/>
        </p:nvGrpSpPr>
        <p:grpSpPr>
          <a:xfrm>
            <a:off x="395535" y="3809522"/>
            <a:ext cx="1944211" cy="408624"/>
            <a:chOff x="0" y="0"/>
            <a:chExt cx="1944209" cy="408623"/>
          </a:xfrm>
        </p:grpSpPr>
        <p:sp>
          <p:nvSpPr>
            <p:cNvPr id="264" name="Shape"/>
            <p:cNvSpPr/>
            <p:nvPr/>
          </p:nvSpPr>
          <p:spPr>
            <a:xfrm>
              <a:off x="-1" y="-1"/>
              <a:ext cx="1944211" cy="40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339" y="0"/>
                    <a:pt x="757" y="0"/>
                  </a:cubicBezTo>
                  <a:lnTo>
                    <a:pt x="20843" y="0"/>
                  </a:lnTo>
                  <a:cubicBezTo>
                    <a:pt x="21261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61" y="21600"/>
                    <a:pt x="20843" y="21600"/>
                  </a:cubicBezTo>
                  <a:lnTo>
                    <a:pt x="757" y="21600"/>
                  </a:lnTo>
                  <a:cubicBezTo>
                    <a:pt x="339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aseline="-25000"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5" name="N2-Evap. 10 mL"/>
            <p:cNvSpPr txBox="1"/>
            <p:nvPr/>
          </p:nvSpPr>
          <p:spPr>
            <a:xfrm>
              <a:off x="66635" y="28980"/>
              <a:ext cx="1810939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N2-Evap. 10 mL </a:t>
              </a:r>
            </a:p>
          </p:txBody>
        </p:sp>
      </p:grpSp>
      <p:grpSp>
        <p:nvGrpSpPr>
          <p:cNvPr id="269" name="AutoShape 13"/>
          <p:cNvGrpSpPr/>
          <p:nvPr/>
        </p:nvGrpSpPr>
        <p:grpSpPr>
          <a:xfrm>
            <a:off x="312738" y="4433887"/>
            <a:ext cx="3768726" cy="700088"/>
            <a:chOff x="0" y="0"/>
            <a:chExt cx="3768725" cy="700087"/>
          </a:xfrm>
        </p:grpSpPr>
        <p:sp>
          <p:nvSpPr>
            <p:cNvPr id="267" name="Shape"/>
            <p:cNvSpPr/>
            <p:nvPr/>
          </p:nvSpPr>
          <p:spPr>
            <a:xfrm>
              <a:off x="0" y="-1"/>
              <a:ext cx="3768726" cy="70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299" y="0"/>
                    <a:pt x="669" y="0"/>
                  </a:cubicBezTo>
                  <a:lnTo>
                    <a:pt x="20931" y="0"/>
                  </a:lnTo>
                  <a:cubicBezTo>
                    <a:pt x="21301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301" y="21600"/>
                    <a:pt x="20931" y="21600"/>
                  </a:cubicBezTo>
                  <a:lnTo>
                    <a:pt x="669" y="21600"/>
                  </a:lnTo>
                  <a:cubicBezTo>
                    <a:pt x="299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8" name="Reconstitute, 80:20 v/v MeCN:H2O…"/>
            <p:cNvSpPr txBox="1"/>
            <p:nvPr/>
          </p:nvSpPr>
          <p:spPr>
            <a:xfrm>
              <a:off x="58341" y="19645"/>
              <a:ext cx="3695475" cy="66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Reconstitute, 80:20 v/v MeCN:H</a:t>
              </a:r>
              <a:r>
                <a:rPr baseline="-25000"/>
                <a:t>2</a:t>
              </a:r>
              <a:r>
                <a:t>O</a:t>
              </a:r>
            </a:p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Filter, 0.2 </a:t>
              </a:r>
              <a:r>
                <a:t>μ</a:t>
              </a:r>
              <a:r>
                <a:t>m PTFE</a:t>
              </a:r>
            </a:p>
          </p:txBody>
        </p:sp>
      </p:grpSp>
      <p:grpSp>
        <p:nvGrpSpPr>
          <p:cNvPr id="272" name="AutoShape 18"/>
          <p:cNvGrpSpPr/>
          <p:nvPr/>
        </p:nvGrpSpPr>
        <p:grpSpPr>
          <a:xfrm>
            <a:off x="188814" y="5373687"/>
            <a:ext cx="2479676" cy="404813"/>
            <a:chOff x="0" y="0"/>
            <a:chExt cx="2479675" cy="404812"/>
          </a:xfrm>
        </p:grpSpPr>
        <p:sp>
          <p:nvSpPr>
            <p:cNvPr id="270" name="Shape"/>
            <p:cNvSpPr/>
            <p:nvPr/>
          </p:nvSpPr>
          <p:spPr>
            <a:xfrm>
              <a:off x="0" y="-1"/>
              <a:ext cx="2479676" cy="40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263" y="0"/>
                    <a:pt x="588" y="0"/>
                  </a:cubicBezTo>
                  <a:lnTo>
                    <a:pt x="21012" y="0"/>
                  </a:lnTo>
                  <a:cubicBezTo>
                    <a:pt x="21337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337" y="21600"/>
                    <a:pt x="21012" y="21600"/>
                  </a:cubicBezTo>
                  <a:lnTo>
                    <a:pt x="588" y="21600"/>
                  </a:lnTo>
                  <a:cubicBezTo>
                    <a:pt x="263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1" name="LC-MS/MS Analysis"/>
            <p:cNvSpPr txBox="1"/>
            <p:nvPr/>
          </p:nvSpPr>
          <p:spPr>
            <a:xfrm>
              <a:off x="177875" y="27075"/>
              <a:ext cx="212392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LC-MS/MS Analysis</a:t>
              </a:r>
            </a:p>
          </p:txBody>
        </p:sp>
      </p:grpSp>
      <p:sp>
        <p:nvSpPr>
          <p:cNvPr id="273" name="Line 24"/>
          <p:cNvSpPr/>
          <p:nvPr/>
        </p:nvSpPr>
        <p:spPr>
          <a:xfrm>
            <a:off x="1331912" y="1700213"/>
            <a:ext cx="1" cy="2159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Line 25"/>
          <p:cNvSpPr/>
          <p:nvPr/>
        </p:nvSpPr>
        <p:spPr>
          <a:xfrm>
            <a:off x="1258887" y="3644900"/>
            <a:ext cx="1" cy="1444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Line 27"/>
          <p:cNvSpPr/>
          <p:nvPr/>
        </p:nvSpPr>
        <p:spPr>
          <a:xfrm>
            <a:off x="1331912" y="2349500"/>
            <a:ext cx="1" cy="2159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Line 29"/>
          <p:cNvSpPr/>
          <p:nvPr/>
        </p:nvSpPr>
        <p:spPr>
          <a:xfrm>
            <a:off x="1258887" y="4221162"/>
            <a:ext cx="1" cy="1444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Line 30"/>
          <p:cNvSpPr/>
          <p:nvPr/>
        </p:nvSpPr>
        <p:spPr>
          <a:xfrm>
            <a:off x="1166713" y="5157787"/>
            <a:ext cx="1" cy="14287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80" name="AutoShape 6"/>
          <p:cNvGrpSpPr/>
          <p:nvPr/>
        </p:nvGrpSpPr>
        <p:grpSpPr>
          <a:xfrm>
            <a:off x="4893734" y="1196751"/>
            <a:ext cx="1765712" cy="408624"/>
            <a:chOff x="0" y="0"/>
            <a:chExt cx="1765710" cy="408623"/>
          </a:xfrm>
        </p:grpSpPr>
        <p:sp>
          <p:nvSpPr>
            <p:cNvPr id="278" name="Shape"/>
            <p:cNvSpPr/>
            <p:nvPr/>
          </p:nvSpPr>
          <p:spPr>
            <a:xfrm>
              <a:off x="-1" y="-1"/>
              <a:ext cx="1765711" cy="40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373" y="0"/>
                    <a:pt x="833" y="0"/>
                  </a:cubicBezTo>
                  <a:lnTo>
                    <a:pt x="20767" y="0"/>
                  </a:lnTo>
                  <a:cubicBezTo>
                    <a:pt x="21227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27" y="21600"/>
                    <a:pt x="20767" y="21600"/>
                  </a:cubicBezTo>
                  <a:lnTo>
                    <a:pt x="833" y="21600"/>
                  </a:lnTo>
                  <a:cubicBezTo>
                    <a:pt x="373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9" name="Weigh 5g meat"/>
            <p:cNvSpPr txBox="1"/>
            <p:nvPr/>
          </p:nvSpPr>
          <p:spPr>
            <a:xfrm>
              <a:off x="64115" y="28980"/>
              <a:ext cx="163748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Weigh 5g meat</a:t>
              </a:r>
            </a:p>
          </p:txBody>
        </p:sp>
      </p:grpSp>
      <p:grpSp>
        <p:nvGrpSpPr>
          <p:cNvPr id="283" name="AutoShape 8"/>
          <p:cNvGrpSpPr/>
          <p:nvPr/>
        </p:nvGrpSpPr>
        <p:grpSpPr>
          <a:xfrm>
            <a:off x="4843140" y="2528131"/>
            <a:ext cx="3695375" cy="715091"/>
            <a:chOff x="0" y="0"/>
            <a:chExt cx="3695374" cy="715090"/>
          </a:xfrm>
        </p:grpSpPr>
        <p:sp>
          <p:nvSpPr>
            <p:cNvPr id="281" name="Shape"/>
            <p:cNvSpPr/>
            <p:nvPr/>
          </p:nvSpPr>
          <p:spPr>
            <a:xfrm>
              <a:off x="-1" y="-1"/>
              <a:ext cx="3695376" cy="71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312" y="0"/>
                    <a:pt x="697" y="0"/>
                  </a:cubicBezTo>
                  <a:lnTo>
                    <a:pt x="20903" y="0"/>
                  </a:lnTo>
                  <a:cubicBezTo>
                    <a:pt x="212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88" y="21600"/>
                    <a:pt x="20903" y="21600"/>
                  </a:cubicBezTo>
                  <a:lnTo>
                    <a:pt x="697" y="21600"/>
                  </a:lnTo>
                  <a:cubicBezTo>
                    <a:pt x="312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2" name="Vibrational shaker 8 min.…"/>
            <p:cNvSpPr txBox="1"/>
            <p:nvPr/>
          </p:nvSpPr>
          <p:spPr>
            <a:xfrm>
              <a:off x="59590" y="48863"/>
              <a:ext cx="3547541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Vibrational shaker 8 min.</a:t>
              </a:r>
            </a:p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Centrifuge, 10 min, 3500 rpm, 4 C</a:t>
              </a:r>
            </a:p>
          </p:txBody>
        </p:sp>
      </p:grpSp>
      <p:grpSp>
        <p:nvGrpSpPr>
          <p:cNvPr id="286" name="AutoShape 10"/>
          <p:cNvGrpSpPr/>
          <p:nvPr/>
        </p:nvGrpSpPr>
        <p:grpSpPr>
          <a:xfrm>
            <a:off x="4916165" y="1846357"/>
            <a:ext cx="2959101" cy="398463"/>
            <a:chOff x="0" y="0"/>
            <a:chExt cx="2959100" cy="398462"/>
          </a:xfrm>
        </p:grpSpPr>
        <p:sp>
          <p:nvSpPr>
            <p:cNvPr id="284" name="Shape"/>
            <p:cNvSpPr/>
            <p:nvPr/>
          </p:nvSpPr>
          <p:spPr>
            <a:xfrm>
              <a:off x="0" y="-1"/>
              <a:ext cx="2959101" cy="39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217" y="0"/>
                    <a:pt x="485" y="0"/>
                  </a:cubicBezTo>
                  <a:lnTo>
                    <a:pt x="21115" y="0"/>
                  </a:lnTo>
                  <a:cubicBezTo>
                    <a:pt x="2138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383" y="21600"/>
                    <a:pt x="21115" y="21600"/>
                  </a:cubicBezTo>
                  <a:lnTo>
                    <a:pt x="485" y="21600"/>
                  </a:lnTo>
                  <a:cubicBezTo>
                    <a:pt x="217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5" name="Add 20 mL of MeCN (Pest)"/>
            <p:cNvSpPr txBox="1"/>
            <p:nvPr/>
          </p:nvSpPr>
          <p:spPr>
            <a:xfrm>
              <a:off x="59619" y="23900"/>
              <a:ext cx="283986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Add 20 mL of MeCN (Pest)</a:t>
              </a:r>
            </a:p>
          </p:txBody>
        </p:sp>
      </p:grpSp>
      <p:grpSp>
        <p:nvGrpSpPr>
          <p:cNvPr id="289" name="AutoShape 12"/>
          <p:cNvGrpSpPr/>
          <p:nvPr/>
        </p:nvGrpSpPr>
        <p:grpSpPr>
          <a:xfrm>
            <a:off x="4932040" y="3421410"/>
            <a:ext cx="1944210" cy="408624"/>
            <a:chOff x="0" y="0"/>
            <a:chExt cx="1944209" cy="408623"/>
          </a:xfrm>
        </p:grpSpPr>
        <p:sp>
          <p:nvSpPr>
            <p:cNvPr id="287" name="Shape"/>
            <p:cNvSpPr/>
            <p:nvPr/>
          </p:nvSpPr>
          <p:spPr>
            <a:xfrm>
              <a:off x="-1" y="-1"/>
              <a:ext cx="1944211" cy="40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339" y="0"/>
                    <a:pt x="757" y="0"/>
                  </a:cubicBezTo>
                  <a:lnTo>
                    <a:pt x="20843" y="0"/>
                  </a:lnTo>
                  <a:cubicBezTo>
                    <a:pt x="21261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61" y="21600"/>
                    <a:pt x="20843" y="21600"/>
                  </a:cubicBezTo>
                  <a:lnTo>
                    <a:pt x="757" y="21600"/>
                  </a:lnTo>
                  <a:cubicBezTo>
                    <a:pt x="339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aseline="-25000"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8" name="N2-Evap. 10 mL"/>
            <p:cNvSpPr txBox="1"/>
            <p:nvPr/>
          </p:nvSpPr>
          <p:spPr>
            <a:xfrm>
              <a:off x="66635" y="28980"/>
              <a:ext cx="1810939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N2-Evap. 10 mL </a:t>
              </a:r>
            </a:p>
          </p:txBody>
        </p:sp>
      </p:grpSp>
      <p:grpSp>
        <p:nvGrpSpPr>
          <p:cNvPr id="292" name="AutoShape 13"/>
          <p:cNvGrpSpPr/>
          <p:nvPr/>
        </p:nvGrpSpPr>
        <p:grpSpPr>
          <a:xfrm>
            <a:off x="4760590" y="4067840"/>
            <a:ext cx="3768726" cy="700088"/>
            <a:chOff x="0" y="0"/>
            <a:chExt cx="3768725" cy="700087"/>
          </a:xfrm>
        </p:grpSpPr>
        <p:sp>
          <p:nvSpPr>
            <p:cNvPr id="290" name="Shape"/>
            <p:cNvSpPr/>
            <p:nvPr/>
          </p:nvSpPr>
          <p:spPr>
            <a:xfrm>
              <a:off x="0" y="-1"/>
              <a:ext cx="3768726" cy="70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299" y="0"/>
                    <a:pt x="669" y="0"/>
                  </a:cubicBezTo>
                  <a:lnTo>
                    <a:pt x="20931" y="0"/>
                  </a:lnTo>
                  <a:cubicBezTo>
                    <a:pt x="21301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301" y="21600"/>
                    <a:pt x="20931" y="21600"/>
                  </a:cubicBezTo>
                  <a:lnTo>
                    <a:pt x="669" y="21600"/>
                  </a:lnTo>
                  <a:cubicBezTo>
                    <a:pt x="299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1" name="Reconstitute, 80:20 v/v MeCN:H2O…"/>
            <p:cNvSpPr txBox="1"/>
            <p:nvPr/>
          </p:nvSpPr>
          <p:spPr>
            <a:xfrm>
              <a:off x="58341" y="19645"/>
              <a:ext cx="3695475" cy="66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Reconstitute, 80:20 v/v MeCN:H</a:t>
              </a:r>
              <a:r>
                <a:rPr baseline="-25000"/>
                <a:t>2</a:t>
              </a:r>
              <a:r>
                <a:t>O</a:t>
              </a:r>
            </a:p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Filter, 0.2 </a:t>
              </a:r>
              <a:r>
                <a:t>μ</a:t>
              </a:r>
              <a:r>
                <a:t>m PTFE</a:t>
              </a:r>
            </a:p>
          </p:txBody>
        </p:sp>
      </p:grpSp>
      <p:grpSp>
        <p:nvGrpSpPr>
          <p:cNvPr id="295" name="AutoShape 18"/>
          <p:cNvGrpSpPr/>
          <p:nvPr/>
        </p:nvGrpSpPr>
        <p:grpSpPr>
          <a:xfrm>
            <a:off x="4838029" y="5007640"/>
            <a:ext cx="2254251" cy="404813"/>
            <a:chOff x="0" y="0"/>
            <a:chExt cx="2254250" cy="404812"/>
          </a:xfrm>
        </p:grpSpPr>
        <p:sp>
          <p:nvSpPr>
            <p:cNvPr id="293" name="Shape"/>
            <p:cNvSpPr/>
            <p:nvPr/>
          </p:nvSpPr>
          <p:spPr>
            <a:xfrm>
              <a:off x="0" y="-1"/>
              <a:ext cx="2254251" cy="40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289" y="0"/>
                    <a:pt x="646" y="0"/>
                  </a:cubicBezTo>
                  <a:lnTo>
                    <a:pt x="20954" y="0"/>
                  </a:lnTo>
                  <a:cubicBezTo>
                    <a:pt x="21311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311" y="21600"/>
                    <a:pt x="20954" y="21600"/>
                  </a:cubicBezTo>
                  <a:lnTo>
                    <a:pt x="646" y="21600"/>
                  </a:lnTo>
                  <a:cubicBezTo>
                    <a:pt x="289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00FF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4" name="LC-MS/MS Analysis"/>
            <p:cNvSpPr txBox="1"/>
            <p:nvPr/>
          </p:nvSpPr>
          <p:spPr>
            <a:xfrm>
              <a:off x="65163" y="27075"/>
              <a:ext cx="2123924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LC-MS/MS Analysis</a:t>
              </a:r>
            </a:p>
          </p:txBody>
        </p:sp>
      </p:grpSp>
      <p:sp>
        <p:nvSpPr>
          <p:cNvPr id="296" name="Line 24"/>
          <p:cNvSpPr/>
          <p:nvPr/>
        </p:nvSpPr>
        <p:spPr>
          <a:xfrm>
            <a:off x="5779765" y="1630457"/>
            <a:ext cx="1" cy="2159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7" name="Line 25"/>
          <p:cNvSpPr/>
          <p:nvPr/>
        </p:nvSpPr>
        <p:spPr>
          <a:xfrm>
            <a:off x="5706740" y="3278852"/>
            <a:ext cx="1" cy="1444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Line 27"/>
          <p:cNvSpPr/>
          <p:nvPr/>
        </p:nvSpPr>
        <p:spPr>
          <a:xfrm>
            <a:off x="5779765" y="2279743"/>
            <a:ext cx="1" cy="2159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9" name="Line 29"/>
          <p:cNvSpPr/>
          <p:nvPr/>
        </p:nvSpPr>
        <p:spPr>
          <a:xfrm>
            <a:off x="5706740" y="3855115"/>
            <a:ext cx="1" cy="1444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0" name="Line 30"/>
          <p:cNvSpPr/>
          <p:nvPr/>
        </p:nvSpPr>
        <p:spPr>
          <a:xfrm>
            <a:off x="5703218" y="4791740"/>
            <a:ext cx="1" cy="14287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12648">
              <a:defRPr b="1" sz="2680">
                <a:solidFill>
                  <a:srgbClr val="336699"/>
                </a:solidFill>
              </a:defRPr>
            </a:lvl1pPr>
          </a:lstStyle>
          <a:p>
            <a:pPr/>
            <a:r>
              <a:t>Fortified chicken muscle study</a:t>
            </a:r>
          </a:p>
        </p:txBody>
      </p:sp>
      <p:graphicFrame>
        <p:nvGraphicFramePr>
          <p:cNvPr id="303" name="Chart 4"/>
          <p:cNvGraphicFramePr/>
          <p:nvPr/>
        </p:nvGraphicFramePr>
        <p:xfrm>
          <a:off x="486314" y="772317"/>
          <a:ext cx="8193477" cy="474323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Anticoccidials result summary</a:t>
            </a:r>
          </a:p>
        </p:txBody>
      </p:sp>
      <p:sp>
        <p:nvSpPr>
          <p:cNvPr id="306" name="Text Placeholder 2"/>
          <p:cNvSpPr txBox="1"/>
          <p:nvPr/>
        </p:nvSpPr>
        <p:spPr>
          <a:xfrm>
            <a:off x="179511" y="3807047"/>
            <a:ext cx="820891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Higher response with shaker for amprolium, decoquinate and semduramicin, </a:t>
            </a:r>
          </a:p>
        </p:txBody>
      </p:sp>
      <p:graphicFrame>
        <p:nvGraphicFramePr>
          <p:cNvPr id="307" name="Table 2"/>
          <p:cNvGraphicFramePr/>
          <p:nvPr/>
        </p:nvGraphicFramePr>
        <p:xfrm>
          <a:off x="899591" y="4815159"/>
          <a:ext cx="6096001" cy="18542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ym typeface="Cambria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 gridSpan="2"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Cambria"/>
                        </a:rPr>
                        <a:t>Recovery (%)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Analyte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Shaker (5 min)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Shaker (8 min)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Amprolium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mbria"/>
                        </a:rPr>
                        <a:t>131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mbria"/>
                        </a:rPr>
                        <a:t>183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Decoquinate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mbria"/>
                        </a:rPr>
                        <a:t>118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mbria"/>
                        </a:rPr>
                        <a:t>149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Semduramicin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mbria"/>
                        </a:rPr>
                        <a:t>109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mbria"/>
                        </a:rPr>
                        <a:t>136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308" name="Text Placeholder 2"/>
          <p:cNvSpPr txBox="1"/>
          <p:nvPr/>
        </p:nvSpPr>
        <p:spPr>
          <a:xfrm>
            <a:off x="179511" y="836712"/>
            <a:ext cx="820891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Results summary overall</a:t>
            </a:r>
          </a:p>
        </p:txBody>
      </p:sp>
      <p:graphicFrame>
        <p:nvGraphicFramePr>
          <p:cNvPr id="309" name="Table 6"/>
          <p:cNvGraphicFramePr/>
          <p:nvPr/>
        </p:nvGraphicFramePr>
        <p:xfrm>
          <a:off x="683568" y="1484783"/>
          <a:ext cx="7776865" cy="148336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224136"/>
                <a:gridCol w="2484276"/>
                <a:gridCol w="185420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Cambria"/>
                        </a:rPr>
                        <a:t>Precision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Cambria"/>
                        </a:rPr>
                        <a:t>Probe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Cambria"/>
                        </a:rPr>
                        <a:t>Shaker (5 min)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Cambria"/>
                        </a:rPr>
                        <a:t>Shaker (8 min)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&lt;10%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15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16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14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10-23%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Cambria"/>
                        </a:rPr>
                        <a:t>&gt;23%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1 (lasalocid)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1 (Amprol.)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mbria"/>
                        </a:rPr>
                        <a:t>2 (Amprol. &amp; Lasal.)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585215">
              <a:defRPr b="1" sz="2688">
                <a:solidFill>
                  <a:srgbClr val="336699"/>
                </a:solidFill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314" name="Text Placeholder 2"/>
          <p:cNvSpPr txBox="1"/>
          <p:nvPr/>
        </p:nvSpPr>
        <p:spPr>
          <a:xfrm>
            <a:off x="179511" y="1340767"/>
            <a:ext cx="8208914" cy="566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Vibrational shaking in combination with ceramic homogenisers gives comparable disruption to probe homogenisation.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Results with incurred tissue is comparable for the analytes tested, better in some cases.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Because disruption is carried out in a closed tube the risk of cross-contamination of samples during sample preparation is low.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The approach significantly improves sample throughput in the laboratory.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Possible to achieve more output with the same resources.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4"/>
          <p:cNvSpPr txBox="1"/>
          <p:nvPr>
            <p:ph type="title"/>
          </p:nvPr>
        </p:nvSpPr>
        <p:spPr>
          <a:xfrm>
            <a:off x="684212" y="549275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Acknowledgements</a:t>
            </a:r>
          </a:p>
        </p:txBody>
      </p:sp>
      <p:sp>
        <p:nvSpPr>
          <p:cNvPr id="319" name="TextBox 1"/>
          <p:cNvSpPr txBox="1"/>
          <p:nvPr/>
        </p:nvSpPr>
        <p:spPr>
          <a:xfrm>
            <a:off x="611559" y="1844824"/>
            <a:ext cx="8136906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Teagasc Walsh Fellowship programme for funding this research.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Teagasc Staff for conducting experiments, processing data and help in preparing this presentation.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Acknowledge in particular:  Sarah Tuck, Damien Mooney, Cormac McElhinney, Conor Lavelle and Mary Moloney. 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2"/>
          <p:cNvSpPr txBox="1"/>
          <p:nvPr/>
        </p:nvSpPr>
        <p:spPr>
          <a:xfrm>
            <a:off x="539751" y="839608"/>
            <a:ext cx="8352729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Agri-food is Irelands largest indigenous industry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Employs 150,000 people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Annual value of  €24 billion  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Beef and livestock sector (€1.9 billion)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Ireland  is the second largest producer and exporter of infant milk formula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Brand Reputation:  Food island “green” image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Compliance with EU Legislation</a:t>
            </a:r>
          </a:p>
        </p:txBody>
      </p:sp>
      <p:sp>
        <p:nvSpPr>
          <p:cNvPr id="58" name="Rectangle 2"/>
          <p:cNvSpPr txBox="1"/>
          <p:nvPr/>
        </p:nvSpPr>
        <p:spPr>
          <a:xfrm>
            <a:off x="611560" y="208282"/>
            <a:ext cx="7772401" cy="65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>
            <a:spAutoFit/>
          </a:bodyPr>
          <a:lstStyle>
            <a:lvl1pPr>
              <a:defRPr b="1" sz="36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Economics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Marcador de Posição de Conteúdo 3" descr="Marcador de Posição de Conteúd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310" y="1412775"/>
            <a:ext cx="1295401" cy="1144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5874" y="1412775"/>
            <a:ext cx="1419226" cy="103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m 6" descr="Imagem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1998" y="1412775"/>
            <a:ext cx="1457326" cy="1090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m 1" descr="Imagem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59561" y="1412775"/>
            <a:ext cx="1441451" cy="115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m 1" descr="Imagem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4212" y="4292501"/>
            <a:ext cx="1439863" cy="1114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m 2" descr="Imagem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55874" y="2846289"/>
            <a:ext cx="1419226" cy="94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m 3" descr="Imagem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55875" y="4365526"/>
            <a:ext cx="1511300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m 4" descr="Imagem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59561" y="2790725"/>
            <a:ext cx="1441451" cy="954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m 5" descr="Imagem 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71998" y="2846289"/>
            <a:ext cx="1457326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m 6" descr="Imagem 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84212" y="2846289"/>
            <a:ext cx="1584326" cy="96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m 1" descr="Imagem 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59563" y="4257576"/>
            <a:ext cx="1584326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m 9" descr="Imagem 9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84872" y="4303610"/>
            <a:ext cx="1368426" cy="102552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ectangle 2"/>
          <p:cNvSpPr txBox="1"/>
          <p:nvPr/>
        </p:nvSpPr>
        <p:spPr>
          <a:xfrm>
            <a:off x="611560" y="208282"/>
            <a:ext cx="7772401" cy="65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>
            <a:spAutoFit/>
          </a:bodyPr>
          <a:lstStyle>
            <a:lvl1pPr>
              <a:defRPr b="1" sz="36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Food producing species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Marcador de Posição de Conteúdo 1" descr="Marcador de Posição de Conteúdo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1772816"/>
            <a:ext cx="1871730" cy="140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m 3" descr="Imagem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6176" y="1734021"/>
            <a:ext cx="1987551" cy="1470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m 2" descr="Imagem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6176" y="3885755"/>
            <a:ext cx="2041526" cy="1433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m 4" descr="Imagem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03848" y="1700808"/>
            <a:ext cx="1973262" cy="147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576" y="3797200"/>
            <a:ext cx="1871730" cy="1652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icture 13" descr="Picture 1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03848" y="3885755"/>
            <a:ext cx="2068191" cy="147531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ectangle 2"/>
          <p:cNvSpPr txBox="1"/>
          <p:nvPr/>
        </p:nvSpPr>
        <p:spPr>
          <a:xfrm>
            <a:off x="611560" y="208282"/>
            <a:ext cx="7772401" cy="65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>
            <a:spAutoFit/>
          </a:bodyPr>
          <a:lstStyle>
            <a:lvl1pPr>
              <a:defRPr b="1" sz="36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Analytical matrices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 txBox="1"/>
          <p:nvPr>
            <p:ph type="title"/>
          </p:nvPr>
        </p:nvSpPr>
        <p:spPr>
          <a:xfrm>
            <a:off x="179511" y="2204864"/>
            <a:ext cx="8893176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1270000" indent="-1270000">
              <a:defRPr b="1" sz="36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Bioanalytical methods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>
            <p:ph type="title"/>
          </p:nvPr>
        </p:nvSpPr>
        <p:spPr>
          <a:xfrm>
            <a:off x="692150" y="293688"/>
            <a:ext cx="7772400" cy="468313"/>
          </a:xfrm>
          <a:prstGeom prst="rect">
            <a:avLst/>
          </a:prstGeom>
        </p:spPr>
        <p:txBody>
          <a:bodyPr/>
          <a:lstStyle>
            <a:lvl1pPr defTabSz="640079">
              <a:defRPr b="1" sz="252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Trends in Residue Analysis</a:t>
            </a:r>
          </a:p>
        </p:txBody>
      </p:sp>
      <p:sp>
        <p:nvSpPr>
          <p:cNvPr id="85" name="Text Placeholder 2"/>
          <p:cNvSpPr txBox="1"/>
          <p:nvPr/>
        </p:nvSpPr>
        <p:spPr>
          <a:xfrm>
            <a:off x="179511" y="1126083"/>
            <a:ext cx="8496946" cy="4123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Pre-2008 lower throughput 24 samples per day.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Post-2008 methods implemented 50 samples per day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Move from HPLC-UV/FLD or GC-ECD to LC-MS/MS or GC-MS(/MS)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spcBef>
                <a:spcPts val="1200"/>
              </a:spcBef>
              <a:buClr>
                <a:srgbClr val="336699"/>
              </a:buClr>
              <a:buSzPct val="100000"/>
              <a:buChar char="■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Development of high throughput generic sample preparation methods e.g. QuEChERS.</a:t>
            </a:r>
            <a:endParaRPr sz="26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400"/>
              </a:spcBef>
              <a:buClr>
                <a:srgbClr val="336699"/>
              </a:buClr>
              <a:buSzPct val="100000"/>
              <a:buChar char="■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Since, exponential improvement in MS technology, allowing analytical separation to be compressed.</a:t>
            </a:r>
            <a:endParaRPr sz="2800">
              <a:latin typeface="+mn-lt"/>
              <a:ea typeface="+mn-ea"/>
              <a:cs typeface="+mn-cs"/>
              <a:sym typeface="Arial"/>
            </a:endParaRPr>
          </a:p>
          <a:p>
            <a:pPr marL="342900" indent="-342900">
              <a:spcBef>
                <a:spcPts val="600"/>
              </a:spcBef>
              <a:buClr>
                <a:srgbClr val="336699"/>
              </a:buClr>
              <a:buSzPct val="100000"/>
              <a:buChar char="■"/>
              <a:defRPr i="1" sz="2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>
              <a:spcBef>
                <a:spcPts val="400"/>
              </a:spcBef>
              <a:buClr>
                <a:srgbClr val="336699"/>
              </a:buClr>
              <a:buSzPct val="100000"/>
              <a:buChar char="■"/>
              <a:defRPr i="1" sz="2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Desirable to improve the detection of non-compliant results by analysing more samples but this is limited by challenges in sample preparation.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>
            <p:ph type="title"/>
          </p:nvPr>
        </p:nvSpPr>
        <p:spPr>
          <a:xfrm>
            <a:off x="692150" y="293688"/>
            <a:ext cx="8128321" cy="468313"/>
          </a:xfrm>
          <a:prstGeom prst="rect">
            <a:avLst/>
          </a:prstGeom>
        </p:spPr>
        <p:txBody>
          <a:bodyPr/>
          <a:lstStyle>
            <a:lvl1pPr defTabSz="640079">
              <a:defRPr b="1" sz="252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QuEChERS Approach</a:t>
            </a:r>
          </a:p>
        </p:txBody>
      </p:sp>
      <p:grpSp>
        <p:nvGrpSpPr>
          <p:cNvPr id="104" name="Group 22"/>
          <p:cNvGrpSpPr/>
          <p:nvPr/>
        </p:nvGrpSpPr>
        <p:grpSpPr>
          <a:xfrm>
            <a:off x="179387" y="1079499"/>
            <a:ext cx="8785227" cy="5759085"/>
            <a:chOff x="0" y="0"/>
            <a:chExt cx="8785225" cy="5759083"/>
          </a:xfrm>
        </p:grpSpPr>
        <p:pic>
          <p:nvPicPr>
            <p:cNvPr id="88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69613" y="2996946"/>
              <a:ext cx="3388320" cy="2406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Picture 7" descr="Picture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7001" y="2928394"/>
              <a:ext cx="3399270" cy="2409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Picture 8" descr="Picture 8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4889" b="0"/>
            <a:stretch>
              <a:fillRect/>
            </a:stretch>
          </p:blipFill>
          <p:spPr>
            <a:xfrm>
              <a:off x="0" y="38670"/>
              <a:ext cx="2797006" cy="2163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Picture 9" descr="Picture 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9776" r="0" b="0"/>
            <a:stretch>
              <a:fillRect/>
            </a:stretch>
          </p:blipFill>
          <p:spPr>
            <a:xfrm>
              <a:off x="5522052" y="38670"/>
              <a:ext cx="3263174" cy="2169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Picture 10" descr="Picture 10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6674" t="0" r="26346" b="0"/>
            <a:stretch>
              <a:fillRect/>
            </a:stretch>
          </p:blipFill>
          <p:spPr>
            <a:xfrm>
              <a:off x="3511900" y="38670"/>
              <a:ext cx="1223299" cy="2167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AutoShape 11"/>
            <p:cNvSpPr/>
            <p:nvPr/>
          </p:nvSpPr>
          <p:spPr>
            <a:xfrm rot="10800000">
              <a:off x="2884607" y="1147804"/>
              <a:ext cx="505277" cy="249600"/>
            </a:xfrm>
            <a:prstGeom prst="leftArrow">
              <a:avLst>
                <a:gd name="adj1" fmla="val 50000"/>
                <a:gd name="adj2" fmla="val 56866"/>
              </a:avLst>
            </a:prstGeom>
            <a:solidFill>
              <a:srgbClr val="3366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94" name="AutoShape 12"/>
            <p:cNvSpPr/>
            <p:nvPr/>
          </p:nvSpPr>
          <p:spPr>
            <a:xfrm rot="10800000">
              <a:off x="4894759" y="1147804"/>
              <a:ext cx="502148" cy="249600"/>
            </a:xfrm>
            <a:prstGeom prst="leftArrow">
              <a:avLst>
                <a:gd name="adj1" fmla="val 50000"/>
                <a:gd name="adj2" fmla="val 56514"/>
              </a:avLst>
            </a:prstGeom>
            <a:solidFill>
              <a:srgbClr val="3366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95" name="AutoShape 13"/>
            <p:cNvSpPr/>
            <p:nvPr/>
          </p:nvSpPr>
          <p:spPr>
            <a:xfrm rot="16200000">
              <a:off x="6405214" y="2496031"/>
              <a:ext cx="495684" cy="256550"/>
            </a:xfrm>
            <a:prstGeom prst="leftArrow">
              <a:avLst>
                <a:gd name="adj1" fmla="val 50000"/>
                <a:gd name="adj2" fmla="val 42988"/>
              </a:avLst>
            </a:prstGeom>
            <a:solidFill>
              <a:srgbClr val="3366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96" name="AutoShape 14"/>
            <p:cNvSpPr/>
            <p:nvPr/>
          </p:nvSpPr>
          <p:spPr>
            <a:xfrm>
              <a:off x="4015611" y="3979523"/>
              <a:ext cx="505276" cy="249600"/>
            </a:xfrm>
            <a:prstGeom prst="leftArrow">
              <a:avLst>
                <a:gd name="adj1" fmla="val 50000"/>
                <a:gd name="adj2" fmla="val 56866"/>
              </a:avLst>
            </a:prstGeom>
            <a:solidFill>
              <a:srgbClr val="3366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97" name="Text Box 15"/>
            <p:cNvSpPr txBox="1"/>
            <p:nvPr/>
          </p:nvSpPr>
          <p:spPr>
            <a:xfrm>
              <a:off x="0" y="2255180"/>
              <a:ext cx="2759462" cy="403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174" tIns="30174" rIns="30174" bIns="30174" numCol="1" anchor="t">
              <a:spAutoFit/>
            </a:bodyPr>
            <a:lstStyle/>
            <a:p>
              <a:pPr algn="ctr">
                <a:defRPr sz="2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Phase Separation</a:t>
              </a:r>
              <a:r>
                <a:rPr sz="1800"/>
                <a:t> </a:t>
              </a:r>
            </a:p>
          </p:txBody>
        </p:sp>
        <p:sp>
          <p:nvSpPr>
            <p:cNvPr id="98" name="Text Box 16"/>
            <p:cNvSpPr txBox="1"/>
            <p:nvPr/>
          </p:nvSpPr>
          <p:spPr>
            <a:xfrm>
              <a:off x="6776637" y="2255180"/>
              <a:ext cx="1880314" cy="403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174" tIns="30174" rIns="30174" bIns="30174" numCol="1" anchor="t">
              <a:spAutoFit/>
            </a:bodyPr>
            <a:lstStyle>
              <a:lvl1pPr>
                <a:defRPr sz="2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D-SPE </a:t>
              </a:r>
            </a:p>
          </p:txBody>
        </p:sp>
        <p:sp>
          <p:nvSpPr>
            <p:cNvPr id="99" name="Text Box 17"/>
            <p:cNvSpPr txBox="1"/>
            <p:nvPr/>
          </p:nvSpPr>
          <p:spPr>
            <a:xfrm>
              <a:off x="1004293" y="5334741"/>
              <a:ext cx="1880314" cy="403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174" tIns="30174" rIns="30174" bIns="30174" numCol="1" anchor="t">
              <a:spAutoFit/>
            </a:bodyPr>
            <a:lstStyle/>
            <a:p>
              <a:pPr algn="ctr">
                <a:defRPr sz="2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Analysis</a:t>
              </a:r>
              <a:r>
                <a:rPr sz="1800"/>
                <a:t> </a:t>
              </a:r>
            </a:p>
          </p:txBody>
        </p:sp>
        <p:sp>
          <p:nvSpPr>
            <p:cNvPr id="100" name="Text Box 18"/>
            <p:cNvSpPr txBox="1"/>
            <p:nvPr/>
          </p:nvSpPr>
          <p:spPr>
            <a:xfrm>
              <a:off x="5453222" y="5355833"/>
              <a:ext cx="2405926" cy="403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174" tIns="30174" rIns="30174" bIns="30174" numCol="1" anchor="t">
              <a:spAutoFit/>
            </a:bodyPr>
            <a:lstStyle>
              <a:lvl1pPr>
                <a:defRPr sz="2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Concentration </a:t>
              </a:r>
            </a:p>
          </p:txBody>
        </p:sp>
        <p:sp>
          <p:nvSpPr>
            <p:cNvPr id="101" name="Text Box 19"/>
            <p:cNvSpPr txBox="1"/>
            <p:nvPr/>
          </p:nvSpPr>
          <p:spPr>
            <a:xfrm>
              <a:off x="1212348" y="38670"/>
              <a:ext cx="1797405" cy="662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174" tIns="30174" rIns="30174" bIns="30174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4g MgSO</a:t>
              </a:r>
              <a:r>
                <a:rPr baseline="-25000"/>
                <a:t>4</a:t>
              </a:r>
              <a:r>
                <a:t> + 1g NaCl</a:t>
              </a:r>
              <a:r>
                <a:rPr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2" name="Text Box 20"/>
            <p:cNvSpPr txBox="1"/>
            <p:nvPr/>
          </p:nvSpPr>
          <p:spPr>
            <a:xfrm>
              <a:off x="5396906" y="0"/>
              <a:ext cx="2479449" cy="706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174" tIns="30174" rIns="30174" bIns="30174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  1.5g MgSO</a:t>
              </a:r>
              <a:r>
                <a:rPr baseline="-25000"/>
                <a:t>4 </a:t>
              </a:r>
              <a:r>
                <a:t>+ </a:t>
              </a:r>
              <a:endParaRPr>
                <a:latin typeface="+mn-lt"/>
                <a:ea typeface="+mn-ea"/>
                <a:cs typeface="+mn-cs"/>
                <a:sym typeface="Arial"/>
              </a:endParaRPr>
            </a:p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  0.5g C</a:t>
              </a:r>
              <a:r>
                <a:rPr baseline="-25000"/>
                <a:t>18</a:t>
              </a:r>
              <a:r>
                <a:rPr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3" name="Text Box 21"/>
            <p:cNvSpPr txBox="1"/>
            <p:nvPr/>
          </p:nvSpPr>
          <p:spPr>
            <a:xfrm>
              <a:off x="4846265" y="2975853"/>
              <a:ext cx="3410220" cy="619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174" tIns="30174" rIns="30174" bIns="30174" numCol="1" anchor="t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6 mL Supernatant + </a:t>
              </a:r>
              <a:endParaRPr>
                <a:latin typeface="+mn-lt"/>
                <a:ea typeface="+mn-ea"/>
                <a:cs typeface="+mn-cs"/>
                <a:sym typeface="Arial"/>
              </a:endParaRPr>
            </a:p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0.5 mL DMSO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Layers">
  <a:themeElements>
    <a:clrScheme name="2_Layer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CC"/>
      </a:accent1>
      <a:accent2>
        <a:srgbClr val="CCCC66"/>
      </a:accent2>
      <a:accent3>
        <a:srgbClr val="8F8F8F"/>
      </a:accent3>
      <a:accent4>
        <a:srgbClr val="707070"/>
      </a:accent4>
      <a:accent5>
        <a:srgbClr val="E2E2E2"/>
      </a:accent5>
      <a:accent6>
        <a:srgbClr val="B9B95C"/>
      </a:accent6>
      <a:hlink>
        <a:srgbClr val="0000FF"/>
      </a:hlink>
      <a:folHlink>
        <a:srgbClr val="FF00FF"/>
      </a:folHlink>
    </a:clrScheme>
    <a:fontScheme name="2_Layer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2_Laye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Layers">
  <a:themeElements>
    <a:clrScheme name="2_Layer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CC"/>
      </a:accent1>
      <a:accent2>
        <a:srgbClr val="CCCC66"/>
      </a:accent2>
      <a:accent3>
        <a:srgbClr val="8F8F8F"/>
      </a:accent3>
      <a:accent4>
        <a:srgbClr val="707070"/>
      </a:accent4>
      <a:accent5>
        <a:srgbClr val="E2E2E2"/>
      </a:accent5>
      <a:accent6>
        <a:srgbClr val="B9B95C"/>
      </a:accent6>
      <a:hlink>
        <a:srgbClr val="0000FF"/>
      </a:hlink>
      <a:folHlink>
        <a:srgbClr val="FF00FF"/>
      </a:folHlink>
    </a:clrScheme>
    <a:fontScheme name="2_Layer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2_Laye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